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6"/>
  </p:sldMasterIdLst>
  <p:notesMasterIdLst>
    <p:notesMasterId r:id="rId40"/>
  </p:notesMasterIdLst>
  <p:handoutMasterIdLst>
    <p:handoutMasterId r:id="rId41"/>
  </p:handoutMasterIdLst>
  <p:sldIdLst>
    <p:sldId id="257" r:id="rId7"/>
    <p:sldId id="268" r:id="rId8"/>
    <p:sldId id="269" r:id="rId9"/>
    <p:sldId id="271" r:id="rId10"/>
    <p:sldId id="272" r:id="rId11"/>
    <p:sldId id="285" r:id="rId12"/>
    <p:sldId id="273" r:id="rId13"/>
    <p:sldId id="274" r:id="rId14"/>
    <p:sldId id="275" r:id="rId15"/>
    <p:sldId id="284" r:id="rId16"/>
    <p:sldId id="276" r:id="rId17"/>
    <p:sldId id="277" r:id="rId18"/>
    <p:sldId id="278" r:id="rId19"/>
    <p:sldId id="279" r:id="rId20"/>
    <p:sldId id="280" r:id="rId21"/>
    <p:sldId id="281" r:id="rId22"/>
    <p:sldId id="282" r:id="rId23"/>
    <p:sldId id="283" r:id="rId24"/>
    <p:sldId id="286" r:id="rId25"/>
    <p:sldId id="292" r:id="rId26"/>
    <p:sldId id="287" r:id="rId27"/>
    <p:sldId id="288" r:id="rId28"/>
    <p:sldId id="297" r:id="rId29"/>
    <p:sldId id="290" r:id="rId30"/>
    <p:sldId id="295" r:id="rId31"/>
    <p:sldId id="294" r:id="rId32"/>
    <p:sldId id="298" r:id="rId33"/>
    <p:sldId id="299" r:id="rId34"/>
    <p:sldId id="300" r:id="rId35"/>
    <p:sldId id="302" r:id="rId36"/>
    <p:sldId id="301" r:id="rId37"/>
    <p:sldId id="296" r:id="rId38"/>
    <p:sldId id="293" r:id="rId3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9933"/>
    <a:srgbClr val="ABB202"/>
    <a:srgbClr val="FF8719"/>
    <a:srgbClr val="236B7B"/>
    <a:srgbClr val="948151"/>
    <a:srgbClr val="2D738A"/>
    <a:srgbClr val="A48F5A"/>
    <a:srgbClr val="F7A74A"/>
    <a:srgbClr val="F78408"/>
    <a:srgbClr val="F8D7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snapToObjects="1">
      <p:cViewPr varScale="1">
        <p:scale>
          <a:sx n="74" d="100"/>
          <a:sy n="74" d="100"/>
        </p:scale>
        <p:origin x="90" y="68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presProps" Target="pres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viewProps" Target="viewProps.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20" Type="http://schemas.openxmlformats.org/officeDocument/2006/relationships/slide" Target="slides/slide14.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FCDCDB8-F13A-4676-B89F-36DFCA32859B}" type="datetimeFigureOut">
              <a:rPr lang="en-US" smtClean="0"/>
              <a:t>6/23/2025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2A374B6-8E34-4117-A367-2865CC2A4184}" type="slidenum">
              <a:rPr lang="en-US" smtClean="0"/>
              <a:t>‹#›</a:t>
            </a:fld>
            <a:endParaRPr lang="en-US"/>
          </a:p>
        </p:txBody>
      </p:sp>
    </p:spTree>
    <p:extLst>
      <p:ext uri="{BB962C8B-B14F-4D97-AF65-F5344CB8AC3E}">
        <p14:creationId xmlns:p14="http://schemas.microsoft.com/office/powerpoint/2010/main" val="36195687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04C810C4-5EC2-4184-95D0-CC5D11C226ED}" type="datetimeFigureOut">
              <a:rPr lang="en-US" smtClean="0"/>
              <a:t>6/23/2025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061E9EF-638B-4DC9-814B-6AC0E2461919}" type="slidenum">
              <a:rPr lang="en-US" smtClean="0"/>
              <a:t>‹#›</a:t>
            </a:fld>
            <a:endParaRPr lang="en-US"/>
          </a:p>
        </p:txBody>
      </p:sp>
    </p:spTree>
    <p:extLst>
      <p:ext uri="{BB962C8B-B14F-4D97-AF65-F5344CB8AC3E}">
        <p14:creationId xmlns:p14="http://schemas.microsoft.com/office/powerpoint/2010/main" val="68443262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1839E2F7-B050-0C3D-45E6-B81C537809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48889" b="26074"/>
          <a:stretch/>
        </p:blipFill>
        <p:spPr>
          <a:xfrm rot="10800000">
            <a:off x="0" y="1563624"/>
            <a:ext cx="12192000" cy="1717040"/>
          </a:xfrm>
          <a:prstGeom prst="rect">
            <a:avLst/>
          </a:prstGeom>
        </p:spPr>
      </p:pic>
      <p:sp>
        <p:nvSpPr>
          <p:cNvPr id="3" name="Text Placeholder 2"/>
          <p:cNvSpPr>
            <a:spLocks noGrp="1"/>
          </p:cNvSpPr>
          <p:nvPr>
            <p:ph type="body" sz="quarter" idx="13" hasCustomPrompt="1"/>
          </p:nvPr>
        </p:nvSpPr>
        <p:spPr>
          <a:xfrm>
            <a:off x="1847088" y="2359152"/>
            <a:ext cx="10219336" cy="921513"/>
          </a:xfrm>
        </p:spPr>
        <p:txBody>
          <a:bodyPr>
            <a:noAutofit/>
          </a:bodyPr>
          <a:lstStyle>
            <a:lvl1pPr marL="0" indent="0">
              <a:buNone/>
              <a:defRPr sz="5000" b="0">
                <a:solidFill>
                  <a:schemeClr val="bg1"/>
                </a:solidFill>
              </a:defRPr>
            </a:lvl1pPr>
            <a:lvl2pPr marL="457200" indent="0">
              <a:buNone/>
              <a:defRPr/>
            </a:lvl2pPr>
            <a:lvl3pPr marL="914400" indent="0">
              <a:buNone/>
              <a:defRPr/>
            </a:lvl3pPr>
          </a:lstStyle>
          <a:p>
            <a:pPr lvl="0"/>
            <a:r>
              <a:rPr lang="en-US" dirty="0"/>
              <a:t>Click to edit Presentation name</a:t>
            </a:r>
          </a:p>
          <a:p>
            <a:pPr lvl="0"/>
            <a:endParaRPr lang="en-US" dirty="0"/>
          </a:p>
          <a:p>
            <a:pPr lvl="0"/>
            <a:endParaRPr lang="en-US" dirty="0"/>
          </a:p>
        </p:txBody>
      </p:sp>
      <p:sp>
        <p:nvSpPr>
          <p:cNvPr id="17" name="Text Placeholder 2"/>
          <p:cNvSpPr>
            <a:spLocks noGrp="1"/>
          </p:cNvSpPr>
          <p:nvPr>
            <p:ph type="body" sz="quarter" idx="14" hasCustomPrompt="1"/>
          </p:nvPr>
        </p:nvSpPr>
        <p:spPr>
          <a:xfrm>
            <a:off x="10204705" y="1042416"/>
            <a:ext cx="1987296" cy="341482"/>
          </a:xfrm>
        </p:spPr>
        <p:txBody>
          <a:bodyPr/>
          <a:lstStyle>
            <a:lvl1pPr marL="0" indent="0">
              <a:buNone/>
              <a:defRPr sz="1800" b="0"/>
            </a:lvl1pPr>
            <a:lvl2pPr marL="457200" indent="0">
              <a:buNone/>
              <a:defRPr/>
            </a:lvl2pPr>
            <a:lvl3pPr marL="914400" indent="0">
              <a:buNone/>
              <a:defRPr/>
            </a:lvl3pPr>
          </a:lstStyle>
          <a:p>
            <a:pPr lvl="0"/>
            <a:r>
              <a:rPr lang="en-US" dirty="0"/>
              <a:t>Date</a:t>
            </a:r>
          </a:p>
          <a:p>
            <a:pPr lvl="0"/>
            <a:endParaRPr lang="en-US" dirty="0"/>
          </a:p>
          <a:p>
            <a:pPr lvl="0"/>
            <a:endParaRPr lang="en-US" dirty="0"/>
          </a:p>
        </p:txBody>
      </p:sp>
      <p:sp>
        <p:nvSpPr>
          <p:cNvPr id="8" name="Text Placeholder 2"/>
          <p:cNvSpPr>
            <a:spLocks noGrp="1"/>
          </p:cNvSpPr>
          <p:nvPr>
            <p:ph type="body" sz="quarter" idx="15" hasCustomPrompt="1"/>
          </p:nvPr>
        </p:nvSpPr>
        <p:spPr>
          <a:xfrm>
            <a:off x="1920240" y="3364992"/>
            <a:ext cx="9525000" cy="573974"/>
          </a:xfrm>
        </p:spPr>
        <p:txBody>
          <a:bodyPr/>
          <a:lstStyle>
            <a:lvl1pPr marL="0" indent="0">
              <a:buNone/>
              <a:defRPr sz="1800" b="0" baseline="0"/>
            </a:lvl1pPr>
            <a:lvl2pPr marL="457200" indent="0">
              <a:buNone/>
              <a:defRPr/>
            </a:lvl2pPr>
            <a:lvl3pPr marL="914400" indent="0">
              <a:buNone/>
              <a:defRPr/>
            </a:lvl3pPr>
          </a:lstStyle>
          <a:p>
            <a:pPr lvl="0"/>
            <a:r>
              <a:rPr lang="en-US" dirty="0"/>
              <a:t>Subhead or Presenter name</a:t>
            </a:r>
          </a:p>
          <a:p>
            <a:pPr lvl="0"/>
            <a:endParaRPr lang="en-US" dirty="0"/>
          </a:p>
        </p:txBody>
      </p:sp>
      <p:pic>
        <p:nvPicPr>
          <p:cNvPr id="15" name="Picture 14">
            <a:extLst>
              <a:ext uri="{FF2B5EF4-FFF2-40B4-BE49-F238E27FC236}">
                <a16:creationId xmlns:a16="http://schemas.microsoft.com/office/drawing/2014/main" id="{346445FE-983E-DD72-E472-6BBF4E83AC9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449056" y="5550408"/>
            <a:ext cx="3611418" cy="1203806"/>
          </a:xfrm>
          <a:prstGeom prst="rect">
            <a:avLst/>
          </a:prstGeom>
        </p:spPr>
      </p:pic>
    </p:spTree>
    <p:extLst>
      <p:ext uri="{BB962C8B-B14F-4D97-AF65-F5344CB8AC3E}">
        <p14:creationId xmlns:p14="http://schemas.microsoft.com/office/powerpoint/2010/main" val="343798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 Slide">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2076172-6ABB-0A47-A7CE-F99F394C541C}" type="slidenum">
              <a:rPr lang="en-US" smtClean="0"/>
              <a:pPr/>
              <a:t>‹#›</a:t>
            </a:fld>
            <a:endParaRPr lang="en-US" dirty="0"/>
          </a:p>
        </p:txBody>
      </p:sp>
      <p:sp>
        <p:nvSpPr>
          <p:cNvPr id="3" name="Text Placeholder 2"/>
          <p:cNvSpPr>
            <a:spLocks noGrp="1"/>
          </p:cNvSpPr>
          <p:nvPr>
            <p:ph type="body" sz="quarter" idx="13"/>
          </p:nvPr>
        </p:nvSpPr>
        <p:spPr>
          <a:xfrm>
            <a:off x="657982" y="1320905"/>
            <a:ext cx="10132484" cy="4322763"/>
          </a:xfrm>
        </p:spPr>
        <p:txBody>
          <a:bodyPr/>
          <a:lstStyle>
            <a:lvl1pPr>
              <a:defRPr/>
            </a:lvl1pPr>
            <a:lvl2pPr marL="742950" indent="-285750">
              <a:buSzPct val="65000"/>
              <a:buFont typeface="Courier New" panose="02070309020205020404" pitchFamily="49" charset="0"/>
              <a:buChar char="o"/>
              <a:defRPr/>
            </a:lvl2pPr>
            <a:lvl3pPr marL="1143000" indent="-228600">
              <a:buFont typeface="Wingdings" panose="05000000000000000000" pitchFamily="2" charset="2"/>
              <a:buChar char="§"/>
              <a:defRPr/>
            </a:lvl3pPr>
          </a:lstStyle>
          <a:p>
            <a:pPr lvl="0"/>
            <a:r>
              <a:rPr lang="en-US"/>
              <a:t>Edit Master text styles</a:t>
            </a:r>
          </a:p>
          <a:p>
            <a:pPr lvl="1"/>
            <a:r>
              <a:rPr lang="en-US"/>
              <a:t>Second level</a:t>
            </a:r>
          </a:p>
        </p:txBody>
      </p:sp>
    </p:spTree>
    <p:extLst>
      <p:ext uri="{BB962C8B-B14F-4D97-AF65-F5344CB8AC3E}">
        <p14:creationId xmlns:p14="http://schemas.microsoft.com/office/powerpoint/2010/main" val="743481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200" b="0">
                <a:latin typeface="Arial" panose="020B0604020202020204" pitchFamily="34" charset="0"/>
                <a:cs typeface="Arial" panose="020B0604020202020204" pitchFamily="34" charset="0"/>
              </a:defRPr>
            </a:lvl1pPr>
          </a:lstStyle>
          <a:p>
            <a:r>
              <a:rPr lang="en-US" dirty="0"/>
              <a:t>Click to edit Master title style</a:t>
            </a:r>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2076172-6ABB-0A47-A7CE-F99F394C541C}" type="slidenum">
              <a:rPr lang="en-US" smtClean="0"/>
              <a:pPr/>
              <a:t>‹#›</a:t>
            </a:fld>
            <a:endParaRPr lang="en-US" dirty="0"/>
          </a:p>
        </p:txBody>
      </p:sp>
      <p:sp>
        <p:nvSpPr>
          <p:cNvPr id="9" name="Content Placeholder 8"/>
          <p:cNvSpPr>
            <a:spLocks noGrp="1"/>
          </p:cNvSpPr>
          <p:nvPr>
            <p:ph sz="quarter" idx="14"/>
          </p:nvPr>
        </p:nvSpPr>
        <p:spPr>
          <a:xfrm>
            <a:off x="609600" y="1674050"/>
            <a:ext cx="10972800" cy="4322763"/>
          </a:xfrm>
        </p:spPr>
        <p:txBody>
          <a:bodyPr/>
          <a:lstStyle>
            <a:lvl2pPr marL="800100" indent="-342900">
              <a:buSzPct val="65000"/>
              <a:buFont typeface="Courier New" panose="02070309020205020404" pitchFamily="49" charset="0"/>
              <a:buChar char="o"/>
              <a:defRPr/>
            </a:lvl2pPr>
            <a:lvl3pPr marL="1257300" indent="-342900">
              <a:buFont typeface="Wingdings" panose="05000000000000000000" pitchFamily="2" charset="2"/>
              <a:buChar char="§"/>
              <a:defRPr/>
            </a:lvl3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90284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609600" y="1600201"/>
            <a:ext cx="5384800" cy="4525963"/>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00201"/>
            <a:ext cx="5384800" cy="4525963"/>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2076172-6ABB-0A47-A7CE-F99F394C541C}" type="slidenum">
              <a:rPr lang="en-US" smtClean="0"/>
              <a:pPr/>
              <a:t>‹#›</a:t>
            </a:fld>
            <a:endParaRPr lang="en-US" dirty="0"/>
          </a:p>
        </p:txBody>
      </p:sp>
    </p:spTree>
    <p:extLst>
      <p:ext uri="{BB962C8B-B14F-4D97-AF65-F5344CB8AC3E}">
        <p14:creationId xmlns:p14="http://schemas.microsoft.com/office/powerpoint/2010/main" val="1797084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02076172-6ABB-0A47-A7CE-F99F394C541C}" type="slidenum">
              <a:rPr lang="en-US" smtClean="0"/>
              <a:t>‹#›</a:t>
            </a:fld>
            <a:endParaRPr lang="en-US"/>
          </a:p>
        </p:txBody>
      </p:sp>
    </p:spTree>
    <p:extLst>
      <p:ext uri="{BB962C8B-B14F-4D97-AF65-F5344CB8AC3E}">
        <p14:creationId xmlns:p14="http://schemas.microsoft.com/office/powerpoint/2010/main" val="1853701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page">
    <p:spTree>
      <p:nvGrpSpPr>
        <p:cNvPr id="1" name=""/>
        <p:cNvGrpSpPr/>
        <p:nvPr/>
      </p:nvGrpSpPr>
      <p:grpSpPr>
        <a:xfrm>
          <a:off x="0" y="0"/>
          <a:ext cx="0" cy="0"/>
          <a:chOff x="0" y="0"/>
          <a:chExt cx="0" cy="0"/>
        </a:xfrm>
      </p:grpSpPr>
      <p:sp>
        <p:nvSpPr>
          <p:cNvPr id="18" name="Title 1"/>
          <p:cNvSpPr>
            <a:spLocks noGrp="1"/>
          </p:cNvSpPr>
          <p:nvPr>
            <p:ph type="title"/>
          </p:nvPr>
        </p:nvSpPr>
        <p:spPr>
          <a:xfrm>
            <a:off x="1847088" y="2432304"/>
            <a:ext cx="8610952" cy="1143000"/>
          </a:xfrm>
        </p:spPr>
        <p:txBody>
          <a:bodyPr>
            <a:noAutofit/>
          </a:bodyPr>
          <a:lstStyle>
            <a:lvl1pPr algn="l">
              <a:defRPr sz="4800" b="0">
                <a:latin typeface="Arial" panose="020B0604020202020204" pitchFamily="34" charset="0"/>
                <a:cs typeface="Arial" panose="020B0604020202020204" pitchFamily="34" charset="0"/>
              </a:defRPr>
            </a:lvl1pPr>
          </a:lstStyle>
          <a:p>
            <a:r>
              <a:rPr lang="en-US" dirty="0"/>
              <a:t>Click to edit Master title style</a:t>
            </a:r>
          </a:p>
        </p:txBody>
      </p:sp>
      <p:pic>
        <p:nvPicPr>
          <p:cNvPr id="7" name="Picture 6">
            <a:extLst>
              <a:ext uri="{FF2B5EF4-FFF2-40B4-BE49-F238E27FC236}">
                <a16:creationId xmlns:a16="http://schemas.microsoft.com/office/drawing/2014/main" id="{22EE3387-DDD1-3B0B-0735-E26D819B421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60890" b="24740"/>
          <a:stretch/>
        </p:blipFill>
        <p:spPr>
          <a:xfrm>
            <a:off x="0" y="0"/>
            <a:ext cx="12192000" cy="985520"/>
          </a:xfrm>
          <a:prstGeom prst="rect">
            <a:avLst/>
          </a:prstGeom>
        </p:spPr>
      </p:pic>
      <p:pic>
        <p:nvPicPr>
          <p:cNvPr id="8" name="Picture 7">
            <a:extLst>
              <a:ext uri="{FF2B5EF4-FFF2-40B4-BE49-F238E27FC236}">
                <a16:creationId xmlns:a16="http://schemas.microsoft.com/office/drawing/2014/main" id="{5BCBE136-8A27-011D-D78A-89B7283222A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611" t="8097" r="68829" b="13789"/>
          <a:stretch/>
        </p:blipFill>
        <p:spPr>
          <a:xfrm>
            <a:off x="11021754" y="5967823"/>
            <a:ext cx="702886" cy="595537"/>
          </a:xfrm>
          <a:prstGeom prst="rect">
            <a:avLst/>
          </a:prstGeom>
        </p:spPr>
      </p:pic>
    </p:spTree>
    <p:extLst>
      <p:ext uri="{BB962C8B-B14F-4D97-AF65-F5344CB8AC3E}">
        <p14:creationId xmlns:p14="http://schemas.microsoft.com/office/powerpoint/2010/main" val="1889163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latin typeface="+mn-lt"/>
              </a:defRPr>
            </a:lvl1pPr>
          </a:lstStyle>
          <a:p>
            <a:fld id="{02076172-6ABB-0A47-A7CE-F99F394C541C}" type="slidenum">
              <a:rPr lang="en-US" smtClean="0"/>
              <a:pPr/>
              <a:t>‹#›</a:t>
            </a:fld>
            <a:endParaRPr lang="en-US" dirty="0"/>
          </a:p>
        </p:txBody>
      </p:sp>
      <p:sp>
        <p:nvSpPr>
          <p:cNvPr id="9" name="TextBox 8"/>
          <p:cNvSpPr txBox="1"/>
          <p:nvPr userDrawn="1"/>
        </p:nvSpPr>
        <p:spPr>
          <a:xfrm>
            <a:off x="4433455" y="2683820"/>
            <a:ext cx="3277589" cy="584775"/>
          </a:xfrm>
          <a:prstGeom prst="rect">
            <a:avLst/>
          </a:prstGeom>
          <a:noFill/>
        </p:spPr>
        <p:txBody>
          <a:bodyPr wrap="square" rtlCol="0">
            <a:spAutoFit/>
          </a:bodyPr>
          <a:lstStyle/>
          <a:p>
            <a:pPr algn="ctr"/>
            <a:r>
              <a:rPr lang="en-US" sz="3200" b="1" dirty="0">
                <a:solidFill>
                  <a:schemeClr val="tx1"/>
                </a:solidFill>
              </a:rPr>
              <a:t>Questions?</a:t>
            </a:r>
          </a:p>
        </p:txBody>
      </p:sp>
    </p:spTree>
    <p:extLst>
      <p:ext uri="{BB962C8B-B14F-4D97-AF65-F5344CB8AC3E}">
        <p14:creationId xmlns:p14="http://schemas.microsoft.com/office/powerpoint/2010/main" val="3998305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2076172-6ABB-0A47-A7CE-F99F394C541C}" type="slidenum">
              <a:rPr lang="en-US" smtClean="0"/>
              <a:pPr/>
              <a:t>‹#›</a:t>
            </a:fld>
            <a:endParaRPr lang="en-US" dirty="0"/>
          </a:p>
        </p:txBody>
      </p:sp>
    </p:spTree>
    <p:extLst>
      <p:ext uri="{BB962C8B-B14F-4D97-AF65-F5344CB8AC3E}">
        <p14:creationId xmlns:p14="http://schemas.microsoft.com/office/powerpoint/2010/main" val="987244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2076172-6ABB-0A47-A7CE-F99F394C541C}" type="slidenum">
              <a:rPr lang="en-US" smtClean="0"/>
              <a:pPr/>
              <a:t>‹#›</a:t>
            </a:fld>
            <a:endParaRPr lang="en-US" dirty="0"/>
          </a:p>
        </p:txBody>
      </p:sp>
    </p:spTree>
    <p:extLst>
      <p:ext uri="{BB962C8B-B14F-4D97-AF65-F5344CB8AC3E}">
        <p14:creationId xmlns:p14="http://schemas.microsoft.com/office/powerpoint/2010/main" val="857727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 y="667512"/>
            <a:ext cx="11165711" cy="685802"/>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p:cNvSpPr>
            <a:spLocks noGrp="1"/>
          </p:cNvSpPr>
          <p:nvPr>
            <p:ph type="body" idx="1"/>
          </p:nvPr>
        </p:nvSpPr>
        <p:spPr>
          <a:xfrm>
            <a:off x="1828800" y="2084832"/>
            <a:ext cx="9719187" cy="372603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09601" y="6356351"/>
            <a:ext cx="901700" cy="365125"/>
          </a:xfrm>
          <a:prstGeom prst="rect">
            <a:avLst/>
          </a:prstGeom>
        </p:spPr>
        <p:txBody>
          <a:bodyPr vert="horz" lIns="91440" tIns="45720" rIns="91440" bIns="45720" rtlCol="0" anchor="ctr"/>
          <a:lstStyle>
            <a:lvl1pPr algn="l">
              <a:defRPr sz="1100">
                <a:solidFill>
                  <a:schemeClr val="tx1"/>
                </a:solidFill>
                <a:latin typeface="WeblySleek UI Semibold" panose="020B0702040204020203" pitchFamily="34" charset="0"/>
                <a:cs typeface="WeblySleek UI Semibold" panose="020B0702040204020203" pitchFamily="34" charset="0"/>
              </a:defRPr>
            </a:lvl1pPr>
          </a:lstStyle>
          <a:p>
            <a:fld id="{02076172-6ABB-0A47-A7CE-F99F394C541C}" type="slidenum">
              <a:rPr lang="en-US" smtClean="0"/>
              <a:pPr/>
              <a:t>‹#›</a:t>
            </a:fld>
            <a:endParaRPr lang="en-US" dirty="0"/>
          </a:p>
        </p:txBody>
      </p:sp>
      <p:pic>
        <p:nvPicPr>
          <p:cNvPr id="13" name="Picture 12">
            <a:extLst>
              <a:ext uri="{FF2B5EF4-FFF2-40B4-BE49-F238E27FC236}">
                <a16:creationId xmlns:a16="http://schemas.microsoft.com/office/drawing/2014/main" id="{AFDC8927-48EE-C21E-E7EC-AF84F5303327}"/>
              </a:ext>
            </a:extLst>
          </p:cNvPr>
          <p:cNvPicPr>
            <a:picLocks noChangeAspect="1"/>
          </p:cNvPicPr>
          <p:nvPr userDrawn="1"/>
        </p:nvPicPr>
        <p:blipFill rotWithShape="1">
          <a:blip r:embed="rId11">
            <a:extLst>
              <a:ext uri="{28A0092B-C50C-407E-A947-70E740481C1C}">
                <a14:useLocalDpi xmlns:a14="http://schemas.microsoft.com/office/drawing/2010/main" val="0"/>
              </a:ext>
            </a:extLst>
          </a:blip>
          <a:srcRect l="3611" t="8097" r="68829" b="13789"/>
          <a:stretch/>
        </p:blipFill>
        <p:spPr>
          <a:xfrm>
            <a:off x="11018520" y="5971032"/>
            <a:ext cx="702886" cy="595537"/>
          </a:xfrm>
          <a:prstGeom prst="rect">
            <a:avLst/>
          </a:prstGeom>
        </p:spPr>
      </p:pic>
      <p:pic>
        <p:nvPicPr>
          <p:cNvPr id="14" name="Picture 13">
            <a:extLst>
              <a:ext uri="{FF2B5EF4-FFF2-40B4-BE49-F238E27FC236}">
                <a16:creationId xmlns:a16="http://schemas.microsoft.com/office/drawing/2014/main" id="{010FDFFA-B736-1724-2492-4C1843AF2EA8}"/>
              </a:ext>
            </a:extLst>
          </p:cNvPr>
          <p:cNvPicPr>
            <a:picLocks noChangeAspect="1"/>
          </p:cNvPicPr>
          <p:nvPr userDrawn="1"/>
        </p:nvPicPr>
        <p:blipFill rotWithShape="1">
          <a:blip r:embed="rId12">
            <a:extLst>
              <a:ext uri="{28A0092B-C50C-407E-A947-70E740481C1C}">
                <a14:useLocalDpi xmlns:a14="http://schemas.microsoft.com/office/drawing/2010/main" val="0"/>
              </a:ext>
            </a:extLst>
          </a:blip>
          <a:srcRect t="60890" b="31555"/>
          <a:stretch/>
        </p:blipFill>
        <p:spPr>
          <a:xfrm>
            <a:off x="0" y="0"/>
            <a:ext cx="12192000" cy="518160"/>
          </a:xfrm>
          <a:prstGeom prst="rect">
            <a:avLst/>
          </a:prstGeom>
        </p:spPr>
      </p:pic>
    </p:spTree>
    <p:extLst>
      <p:ext uri="{BB962C8B-B14F-4D97-AF65-F5344CB8AC3E}">
        <p14:creationId xmlns:p14="http://schemas.microsoft.com/office/powerpoint/2010/main" val="2722489170"/>
      </p:ext>
    </p:extLst>
  </p:cSld>
  <p:clrMap bg1="lt1" tx1="dk1" bg2="lt2" tx2="dk2" accent1="accent1" accent2="accent2" accent3="accent3" accent4="accent4" accent5="accent5" accent6="accent6" hlink="hlink" folHlink="folHlink"/>
  <p:sldLayoutIdLst>
    <p:sldLayoutId id="2147483649" r:id="rId1"/>
    <p:sldLayoutId id="2147483653" r:id="rId2"/>
    <p:sldLayoutId id="2147483650" r:id="rId3"/>
    <p:sldLayoutId id="2147483652" r:id="rId4"/>
    <p:sldLayoutId id="2147483654" r:id="rId5"/>
    <p:sldLayoutId id="2147483655" r:id="rId6"/>
    <p:sldLayoutId id="2147483659" r:id="rId7"/>
    <p:sldLayoutId id="2147483657" r:id="rId8"/>
    <p:sldLayoutId id="2147483658" r:id="rId9"/>
  </p:sldLayoutIdLst>
  <p:hf hdr="0" ftr="0" dt="0"/>
  <p:txStyles>
    <p:titleStyle>
      <a:lvl1pPr algn="l" defTabSz="457200" rtl="0" eaLnBrk="1" latinLnBrk="0" hangingPunct="1">
        <a:spcBef>
          <a:spcPct val="0"/>
        </a:spcBef>
        <a:buNone/>
        <a:defRPr sz="3200" b="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fallonhealth.org/-/media/Files/General/CMSvendors/BPHCPCodeofConduct.ashx"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fallonhealth.org/-/media/Files/General/CMSvendors/disciplinarystandardspolicy.ashx"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fallonhealth.org/-/media/Files/General/CMSvendors/10211NonRetaliation.ashx" TargetMode="External"/><Relationship Id="rId2" Type="http://schemas.openxmlformats.org/officeDocument/2006/relationships/hyperlink" Target="mailto:Compliance@FallonHealth.org"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fallonhealth.org/-/media/Files/General/CMSvendors/BPHCPCodeofConduct.ashx"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hyperlink" Target="mailto:Compliance@FallonHealth.org" TargetMode="Externa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s://fallonhealth.org/-/media/Files/General/CMSvendors/10211NonRetaliation.ashx"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fallonhealth.org/-/media/Files/General/CMSvendors/BPHCPCodeofConduct.ashx" TargetMode="Externa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hyperlink" Target="https://fallonhealth.org/-/media/Files/General/CMSvendors/disciplinarystandardspolicy.ashx" TargetMode="Externa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8" Type="http://schemas.openxmlformats.org/officeDocument/2006/relationships/hyperlink" Target="https://www.cms.gov/training-education/medicare-learning-networkr-mln/resources-training/web-based-training" TargetMode="External"/><Relationship Id="rId3" Type="http://schemas.openxmlformats.org/officeDocument/2006/relationships/hyperlink" Target="https://oig.hhs.gov/compliance/provider-compliance-training/" TargetMode="External"/><Relationship Id="rId7" Type="http://schemas.openxmlformats.org/officeDocument/2006/relationships/hyperlink" Target="https://oig.hhs.gov/compliance/safe-harbor-regulations/" TargetMode="External"/><Relationship Id="rId2" Type="http://schemas.openxmlformats.org/officeDocument/2006/relationships/hyperlink" Target="https://oig.hhs.gov/compliance/" TargetMode="External"/><Relationship Id="rId1" Type="http://schemas.openxmlformats.org/officeDocument/2006/relationships/slideLayout" Target="../slideLayouts/slideLayout3.xml"/><Relationship Id="rId6" Type="http://schemas.openxmlformats.org/officeDocument/2006/relationships/hyperlink" Target="https://www.cms.gov/Outreach-and-Education/MLN/WBT/MLN3995723-MLNPartsCD/FWA/story.html" TargetMode="External"/><Relationship Id="rId5" Type="http://schemas.openxmlformats.org/officeDocument/2006/relationships/hyperlink" Target="https://www.cms.gov/medicare/audits-compliance/part-c-d/compliance-program-policy-and-guidance" TargetMode="External"/><Relationship Id="rId4" Type="http://schemas.openxmlformats.org/officeDocument/2006/relationships/hyperlink" Target="https://oig.hhs.gov/compliance/self-disclosure-info/self-disclosure-protoco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ecfr.gov/current/title-42/part-423#p-423.504(b)(4)(vi)" TargetMode="External"/><Relationship Id="rId2" Type="http://schemas.openxmlformats.org/officeDocument/2006/relationships/hyperlink" Target="https://www.ecfr.gov/current/title-42/part-422#p-422.503(b)(4)(vi)" TargetMode="External"/><Relationship Id="rId1" Type="http://schemas.openxmlformats.org/officeDocument/2006/relationships/slideLayout" Target="../slideLayouts/slideLayout3.xml"/><Relationship Id="rId4" Type="http://schemas.openxmlformats.org/officeDocument/2006/relationships/hyperlink" Target="https://www.cms.gov/medicare/audits-compliance/part-c-d/compliance-program-policy-and-guidanc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847088" y="1738366"/>
            <a:ext cx="10219336" cy="1542300"/>
          </a:xfrm>
        </p:spPr>
        <p:txBody>
          <a:bodyPr/>
          <a:lstStyle/>
          <a:p>
            <a:r>
              <a:rPr lang="en-US" sz="4000" dirty="0"/>
              <a:t>Medicare Parts C and D General Compliance Training</a:t>
            </a:r>
          </a:p>
        </p:txBody>
      </p:sp>
      <p:sp>
        <p:nvSpPr>
          <p:cNvPr id="9" name="Text Placeholder 3">
            <a:extLst>
              <a:ext uri="{FF2B5EF4-FFF2-40B4-BE49-F238E27FC236}">
                <a16:creationId xmlns:a16="http://schemas.microsoft.com/office/drawing/2014/main" id="{526B08B8-0A96-129B-F949-36E90CB8D2B6}"/>
              </a:ext>
            </a:extLst>
          </p:cNvPr>
          <p:cNvSpPr txBox="1">
            <a:spLocks/>
          </p:cNvSpPr>
          <p:nvPr/>
        </p:nvSpPr>
        <p:spPr>
          <a:xfrm>
            <a:off x="332601" y="6208676"/>
            <a:ext cx="6038054" cy="57397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800" b="0" kern="1200" baseline="0">
                <a:solidFill>
                  <a:schemeClr val="tx1"/>
                </a:solidFill>
                <a:latin typeface="Arial" panose="020B0604020202020204" pitchFamily="34" charset="0"/>
                <a:ea typeface="+mn-ea"/>
                <a:cs typeface="Arial" panose="020B0604020202020204" pitchFamily="34" charset="0"/>
              </a:defRPr>
            </a:lvl1pPr>
            <a:lvl2pPr marL="457200" indent="0" algn="l" defTabSz="457200" rtl="0" eaLnBrk="1" latinLnBrk="0" hangingPunct="1">
              <a:spcBef>
                <a:spcPct val="20000"/>
              </a:spcBef>
              <a:buFont typeface="Arial"/>
              <a:buNone/>
              <a:defRPr sz="2400" kern="1200">
                <a:solidFill>
                  <a:schemeClr val="tx1"/>
                </a:solidFill>
                <a:latin typeface="Arial" panose="020B0604020202020204" pitchFamily="34" charset="0"/>
                <a:ea typeface="+mn-ea"/>
                <a:cs typeface="Arial" panose="020B0604020202020204" pitchFamily="34" charset="0"/>
              </a:defRPr>
            </a:lvl2pPr>
            <a:lvl3pPr marL="91440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200" i="1" dirty="0"/>
              <a:t>Based on the 2019 Medicare Learning Network training.</a:t>
            </a:r>
          </a:p>
        </p:txBody>
      </p:sp>
    </p:spTree>
    <p:extLst>
      <p:ext uri="{BB962C8B-B14F-4D97-AF65-F5344CB8AC3E}">
        <p14:creationId xmlns:p14="http://schemas.microsoft.com/office/powerpoint/2010/main" val="1099947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8400DC-9D02-344B-4FCC-612FAEEA5C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6731C0-4F6C-A516-ABB8-241424FBE6D7}"/>
              </a:ext>
            </a:extLst>
          </p:cNvPr>
          <p:cNvSpPr>
            <a:spLocks noGrp="1"/>
          </p:cNvSpPr>
          <p:nvPr>
            <p:ph type="title"/>
          </p:nvPr>
        </p:nvSpPr>
        <p:spPr>
          <a:xfrm>
            <a:off x="301752" y="667512"/>
            <a:ext cx="11165711" cy="685802"/>
          </a:xfrm>
        </p:spPr>
        <p:txBody>
          <a:bodyPr anchor="t">
            <a:normAutofit/>
          </a:bodyPr>
          <a:lstStyle/>
          <a:p>
            <a:r>
              <a:rPr lang="en-US" dirty="0"/>
              <a:t>Seven Elements of an Effective Compliance Program</a:t>
            </a:r>
          </a:p>
        </p:txBody>
      </p:sp>
      <p:sp>
        <p:nvSpPr>
          <p:cNvPr id="3" name="Slide Number Placeholder 2">
            <a:extLst>
              <a:ext uri="{FF2B5EF4-FFF2-40B4-BE49-F238E27FC236}">
                <a16:creationId xmlns:a16="http://schemas.microsoft.com/office/drawing/2014/main" id="{E0A8C8FC-8488-CF0F-D546-0D1D3A8D579D}"/>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10</a:t>
            </a:fld>
            <a:endParaRPr lang="en-US"/>
          </a:p>
        </p:txBody>
      </p:sp>
      <p:sp>
        <p:nvSpPr>
          <p:cNvPr id="5" name="Content Placeholder 4">
            <a:extLst>
              <a:ext uri="{FF2B5EF4-FFF2-40B4-BE49-F238E27FC236}">
                <a16:creationId xmlns:a16="http://schemas.microsoft.com/office/drawing/2014/main" id="{D5594A49-5EB5-FE20-8134-341F1E15AC17}"/>
              </a:ext>
            </a:extLst>
          </p:cNvPr>
          <p:cNvSpPr>
            <a:spLocks noGrp="1"/>
          </p:cNvSpPr>
          <p:nvPr>
            <p:ph sz="quarter" idx="14"/>
          </p:nvPr>
        </p:nvSpPr>
        <p:spPr/>
        <p:txBody>
          <a:bodyPr>
            <a:normAutofit/>
          </a:bodyPr>
          <a:lstStyle/>
          <a:p>
            <a:pPr marL="514350" indent="-514350">
              <a:buFont typeface="+mj-lt"/>
              <a:buAutoNum type="arabicPeriod" startAt="4"/>
            </a:pPr>
            <a:r>
              <a:rPr lang="en-US" sz="1900" b="1" dirty="0"/>
              <a:t>Effective Lines of Communication </a:t>
            </a:r>
            <a:br>
              <a:rPr lang="en-US" sz="1900" dirty="0"/>
            </a:br>
            <a:r>
              <a:rPr lang="en-US" sz="1900" dirty="0"/>
              <a:t>Make effective lines of communication accessible to all, ensure confidentiality, and provide methods for anonymous and good-faith compliance issues reporting at FDR level up to reporting to Fallon Health.</a:t>
            </a:r>
          </a:p>
          <a:p>
            <a:pPr marL="514350" indent="-514350">
              <a:buFont typeface="+mj-lt"/>
              <a:buAutoNum type="arabicPeriod" startAt="4"/>
            </a:pPr>
            <a:r>
              <a:rPr lang="en-US" sz="1900" b="1" dirty="0"/>
              <a:t>Well-Publicized Disciplinary Standards </a:t>
            </a:r>
            <a:br>
              <a:rPr lang="en-US" sz="1900" dirty="0"/>
            </a:br>
            <a:r>
              <a:rPr lang="en-US" sz="1900" dirty="0"/>
              <a:t>FDR must enforce standards through well-publicized disciplinary guidelines.</a:t>
            </a:r>
          </a:p>
          <a:p>
            <a:pPr marL="514350" indent="-514350">
              <a:buFont typeface="+mj-lt"/>
              <a:buAutoNum type="arabicPeriod" startAt="4"/>
            </a:pPr>
            <a:r>
              <a:rPr lang="en-US" sz="1900" b="1" dirty="0"/>
              <a:t>Effective System for Routine Monitoring, Auditing, and Identifying Compliance Risks </a:t>
            </a:r>
            <a:br>
              <a:rPr lang="en-US" sz="1900" dirty="0"/>
            </a:br>
            <a:r>
              <a:rPr lang="en-US" sz="1900" dirty="0"/>
              <a:t>FDR must conduct routine monitoring and auditing of its operations to evaluate compliance with CMS requirements as well as the overall effectiveness of the compliance program.</a:t>
            </a:r>
          </a:p>
          <a:p>
            <a:pPr marL="514350" indent="-514350">
              <a:buFont typeface="+mj-lt"/>
              <a:buAutoNum type="arabicPeriod" startAt="4"/>
            </a:pPr>
            <a:r>
              <a:rPr lang="en-US" sz="1900" b="1" dirty="0"/>
              <a:t>Procedures and System for Prompt Response to Compliance Issues </a:t>
            </a:r>
            <a:br>
              <a:rPr lang="en-US" sz="1900" dirty="0"/>
            </a:br>
            <a:r>
              <a:rPr lang="en-US" sz="1900" dirty="0"/>
              <a:t>The FDR must use effective measures to respond promptly to non-compliance and undertake appropriate corrective action.</a:t>
            </a:r>
          </a:p>
        </p:txBody>
      </p:sp>
    </p:spTree>
    <p:extLst>
      <p:ext uri="{BB962C8B-B14F-4D97-AF65-F5344CB8AC3E}">
        <p14:creationId xmlns:p14="http://schemas.microsoft.com/office/powerpoint/2010/main" val="336560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3833B-4160-F457-1793-718E5B9076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A53494-7FE0-D2AB-FC9A-F0C380ED517B}"/>
              </a:ext>
            </a:extLst>
          </p:cNvPr>
          <p:cNvSpPr>
            <a:spLocks noGrp="1"/>
          </p:cNvSpPr>
          <p:nvPr>
            <p:ph type="title"/>
          </p:nvPr>
        </p:nvSpPr>
        <p:spPr>
          <a:xfrm>
            <a:off x="301752" y="667512"/>
            <a:ext cx="11165711" cy="685802"/>
          </a:xfrm>
        </p:spPr>
        <p:txBody>
          <a:bodyPr anchor="t">
            <a:normAutofit/>
          </a:bodyPr>
          <a:lstStyle/>
          <a:p>
            <a:r>
              <a:rPr lang="en-US" dirty="0"/>
              <a:t>Ethics: Do the Right Thing!</a:t>
            </a:r>
          </a:p>
        </p:txBody>
      </p:sp>
      <p:sp>
        <p:nvSpPr>
          <p:cNvPr id="3" name="Slide Number Placeholder 2">
            <a:extLst>
              <a:ext uri="{FF2B5EF4-FFF2-40B4-BE49-F238E27FC236}">
                <a16:creationId xmlns:a16="http://schemas.microsoft.com/office/drawing/2014/main" id="{D79F6233-B6C3-B227-4109-3C581F00E5DA}"/>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11</a:t>
            </a:fld>
            <a:endParaRPr lang="en-US"/>
          </a:p>
        </p:txBody>
      </p:sp>
      <p:sp>
        <p:nvSpPr>
          <p:cNvPr id="5" name="Content Placeholder 4">
            <a:extLst>
              <a:ext uri="{FF2B5EF4-FFF2-40B4-BE49-F238E27FC236}">
                <a16:creationId xmlns:a16="http://schemas.microsoft.com/office/drawing/2014/main" id="{147201BA-F880-518F-480B-B162DDCDBC8F}"/>
              </a:ext>
            </a:extLst>
          </p:cNvPr>
          <p:cNvSpPr>
            <a:spLocks noGrp="1"/>
          </p:cNvSpPr>
          <p:nvPr>
            <p:ph sz="quarter" idx="14"/>
          </p:nvPr>
        </p:nvSpPr>
        <p:spPr/>
        <p:txBody>
          <a:bodyPr>
            <a:normAutofit/>
          </a:bodyPr>
          <a:lstStyle/>
          <a:p>
            <a:pPr marL="0" indent="0">
              <a:buNone/>
            </a:pPr>
            <a:r>
              <a:rPr lang="en-US" sz="2600" dirty="0"/>
              <a:t>As part of the Medicare Program, you must conduct yourself in an ethical and legal manner. It’s about doing the right thing!</a:t>
            </a:r>
          </a:p>
          <a:p>
            <a:r>
              <a:rPr lang="en-US" sz="2200" dirty="0"/>
              <a:t>Act fairly and honestly,</a:t>
            </a:r>
          </a:p>
          <a:p>
            <a:r>
              <a:rPr lang="en-US" sz="2200" dirty="0"/>
              <a:t>Adhere to high ethical standards in all you do,</a:t>
            </a:r>
          </a:p>
          <a:p>
            <a:r>
              <a:rPr lang="en-US" sz="2200" dirty="0"/>
              <a:t>Comply with all applicable laws, regulations, and CMS requirements, and</a:t>
            </a:r>
          </a:p>
          <a:p>
            <a:r>
              <a:rPr lang="en-US" sz="2200" dirty="0"/>
              <a:t>Report suspected concerns and violations.</a:t>
            </a:r>
          </a:p>
        </p:txBody>
      </p:sp>
    </p:spTree>
    <p:extLst>
      <p:ext uri="{BB962C8B-B14F-4D97-AF65-F5344CB8AC3E}">
        <p14:creationId xmlns:p14="http://schemas.microsoft.com/office/powerpoint/2010/main" val="3952014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8E6092-E547-A6D0-885B-C13DD42F5D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B55596-D301-B553-8DF5-6EEBA5EE1CE1}"/>
              </a:ext>
            </a:extLst>
          </p:cNvPr>
          <p:cNvSpPr>
            <a:spLocks noGrp="1"/>
          </p:cNvSpPr>
          <p:nvPr>
            <p:ph type="title"/>
          </p:nvPr>
        </p:nvSpPr>
        <p:spPr>
          <a:xfrm>
            <a:off x="301752" y="667512"/>
            <a:ext cx="11165711" cy="685802"/>
          </a:xfrm>
        </p:spPr>
        <p:txBody>
          <a:bodyPr anchor="t">
            <a:normAutofit/>
          </a:bodyPr>
          <a:lstStyle/>
          <a:p>
            <a:r>
              <a:rPr lang="en-US" dirty="0"/>
              <a:t>How Do You Know What Is Expected of You?</a:t>
            </a:r>
          </a:p>
        </p:txBody>
      </p:sp>
      <p:sp>
        <p:nvSpPr>
          <p:cNvPr id="3" name="Slide Number Placeholder 2">
            <a:extLst>
              <a:ext uri="{FF2B5EF4-FFF2-40B4-BE49-F238E27FC236}">
                <a16:creationId xmlns:a16="http://schemas.microsoft.com/office/drawing/2014/main" id="{7AA56B35-6714-27BC-D3A7-9F9C91652EE1}"/>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12</a:t>
            </a:fld>
            <a:endParaRPr lang="en-US"/>
          </a:p>
        </p:txBody>
      </p:sp>
      <p:sp>
        <p:nvSpPr>
          <p:cNvPr id="5" name="Content Placeholder 4">
            <a:extLst>
              <a:ext uri="{FF2B5EF4-FFF2-40B4-BE49-F238E27FC236}">
                <a16:creationId xmlns:a16="http://schemas.microsoft.com/office/drawing/2014/main" id="{DEC358E4-6657-4ED2-960E-7EE00F91C630}"/>
              </a:ext>
            </a:extLst>
          </p:cNvPr>
          <p:cNvSpPr>
            <a:spLocks noGrp="1"/>
          </p:cNvSpPr>
          <p:nvPr>
            <p:ph sz="quarter" idx="14"/>
          </p:nvPr>
        </p:nvSpPr>
        <p:spPr/>
        <p:txBody>
          <a:bodyPr>
            <a:noAutofit/>
          </a:bodyPr>
          <a:lstStyle/>
          <a:p>
            <a:r>
              <a:rPr lang="en-US" sz="2600" dirty="0"/>
              <a:t>Standards/Code of Conduct (“Code“) state the FDR’s compliance expectations and their operational principles and values. </a:t>
            </a:r>
          </a:p>
          <a:p>
            <a:pPr lvl="1"/>
            <a:r>
              <a:rPr lang="en-US" sz="2200" dirty="0"/>
              <a:t>Codes vary by FDR. The FDR should tailor the Code content to their individual FDR’s culture and business operations. </a:t>
            </a:r>
          </a:p>
          <a:p>
            <a:pPr lvl="1"/>
            <a:r>
              <a:rPr lang="en-US" sz="2200" dirty="0"/>
              <a:t>Fallon Health has developed and posted a </a:t>
            </a:r>
            <a:r>
              <a:rPr lang="en-US" sz="2200" dirty="0">
                <a:hlinkClick r:id="rId2"/>
              </a:rPr>
              <a:t>Business Partners and Health Care Providers Code of Conduct</a:t>
            </a:r>
            <a:r>
              <a:rPr lang="en-US" sz="2200" dirty="0"/>
              <a:t> to ensure our FDRs understand our expectations of our FDRs.</a:t>
            </a:r>
          </a:p>
          <a:p>
            <a:r>
              <a:rPr lang="en-US" sz="2600" dirty="0"/>
              <a:t>Reporting Code violations and suspected non-compliance is everyone’s responsibility. An FDR’s Code and Policies and Procedures should identify this obligation and explain how to report suspected non-compliance.</a:t>
            </a:r>
          </a:p>
        </p:txBody>
      </p:sp>
    </p:spTree>
    <p:extLst>
      <p:ext uri="{BB962C8B-B14F-4D97-AF65-F5344CB8AC3E}">
        <p14:creationId xmlns:p14="http://schemas.microsoft.com/office/powerpoint/2010/main" val="192234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B6DCC5-B429-6EE4-2436-A34905609F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9AFCF9-13E2-DA0C-BCB1-84610341C92A}"/>
              </a:ext>
            </a:extLst>
          </p:cNvPr>
          <p:cNvSpPr>
            <a:spLocks noGrp="1"/>
          </p:cNvSpPr>
          <p:nvPr>
            <p:ph type="title"/>
          </p:nvPr>
        </p:nvSpPr>
        <p:spPr>
          <a:xfrm>
            <a:off x="301752" y="667512"/>
            <a:ext cx="11165711" cy="685802"/>
          </a:xfrm>
        </p:spPr>
        <p:txBody>
          <a:bodyPr anchor="t">
            <a:normAutofit/>
          </a:bodyPr>
          <a:lstStyle/>
          <a:p>
            <a:r>
              <a:rPr lang="en-US" dirty="0"/>
              <a:t>What Is Non-Compliance?</a:t>
            </a:r>
          </a:p>
        </p:txBody>
      </p:sp>
      <p:sp>
        <p:nvSpPr>
          <p:cNvPr id="3" name="Slide Number Placeholder 2">
            <a:extLst>
              <a:ext uri="{FF2B5EF4-FFF2-40B4-BE49-F238E27FC236}">
                <a16:creationId xmlns:a16="http://schemas.microsoft.com/office/drawing/2014/main" id="{BAE27F9E-904E-DA9B-3DA0-65AC9023434F}"/>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13</a:t>
            </a:fld>
            <a:endParaRPr lang="en-US"/>
          </a:p>
        </p:txBody>
      </p:sp>
      <p:sp>
        <p:nvSpPr>
          <p:cNvPr id="5" name="Content Placeholder 4">
            <a:extLst>
              <a:ext uri="{FF2B5EF4-FFF2-40B4-BE49-F238E27FC236}">
                <a16:creationId xmlns:a16="http://schemas.microsoft.com/office/drawing/2014/main" id="{7FB75CE6-DD39-D401-9D01-83342B995357}"/>
              </a:ext>
            </a:extLst>
          </p:cNvPr>
          <p:cNvSpPr>
            <a:spLocks noGrp="1"/>
          </p:cNvSpPr>
          <p:nvPr>
            <p:ph sz="quarter" idx="14"/>
          </p:nvPr>
        </p:nvSpPr>
        <p:spPr/>
        <p:txBody>
          <a:bodyPr numCol="1">
            <a:normAutofit/>
          </a:bodyPr>
          <a:lstStyle/>
          <a:p>
            <a:pPr marL="0" indent="0">
              <a:buNone/>
            </a:pPr>
            <a:r>
              <a:rPr lang="en-US" sz="2400" dirty="0"/>
              <a:t>Non-compliance is conduct that does not conform to the law, Federal health care program requirements, or an FDR’s ethical and business policies. CMS identified the following Medicare Parts C and D high risk areas:</a:t>
            </a:r>
          </a:p>
        </p:txBody>
      </p:sp>
      <p:sp>
        <p:nvSpPr>
          <p:cNvPr id="4" name="Content Placeholder 4">
            <a:extLst>
              <a:ext uri="{FF2B5EF4-FFF2-40B4-BE49-F238E27FC236}">
                <a16:creationId xmlns:a16="http://schemas.microsoft.com/office/drawing/2014/main" id="{2A19C5F5-1271-641C-AEDD-063EAAC23443}"/>
              </a:ext>
            </a:extLst>
          </p:cNvPr>
          <p:cNvSpPr txBox="1">
            <a:spLocks/>
          </p:cNvSpPr>
          <p:nvPr/>
        </p:nvSpPr>
        <p:spPr>
          <a:xfrm>
            <a:off x="917749" y="3082864"/>
            <a:ext cx="10105293" cy="2835616"/>
          </a:xfrm>
          <a:prstGeom prst="rect">
            <a:avLst/>
          </a:prstGeom>
        </p:spPr>
        <p:txBody>
          <a:bodyPr vert="horz" lIns="91440" tIns="45720" rIns="91440" bIns="45720" numCol="2" rtlCol="0">
            <a:normAutofit/>
          </a:bodyPr>
          <a:lstStyle>
            <a:lvl1pPr marL="342900" indent="-34290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1pPr>
            <a:lvl2pPr marL="800100" indent="-342900" algn="l" defTabSz="457200" rtl="0" eaLnBrk="1" latinLnBrk="0" hangingPunct="1">
              <a:spcBef>
                <a:spcPct val="20000"/>
              </a:spcBef>
              <a:buSzPct val="65000"/>
              <a:buFont typeface="Courier New" panose="02070309020205020404" pitchFamily="49" charset="0"/>
              <a:buChar char="o"/>
              <a:defRPr sz="2400" kern="1200">
                <a:solidFill>
                  <a:schemeClr val="tx1"/>
                </a:solidFill>
                <a:latin typeface="Arial" panose="020B0604020202020204" pitchFamily="34" charset="0"/>
                <a:ea typeface="+mn-ea"/>
                <a:cs typeface="Arial" panose="020B0604020202020204" pitchFamily="34" charset="0"/>
              </a:defRPr>
            </a:lvl2pPr>
            <a:lvl3pPr marL="1257300" indent="-342900" algn="l" defTabSz="457200" rtl="0" eaLnBrk="1" latinLnBrk="0" hangingPunct="1">
              <a:spcBef>
                <a:spcPct val="20000"/>
              </a:spcBef>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dirty="0"/>
              <a:t>Agent/broker misrepresentation</a:t>
            </a:r>
          </a:p>
          <a:p>
            <a:r>
              <a:rPr lang="en-US" sz="1800" dirty="0"/>
              <a:t>Appeals and grievance review (for example, coverage and organization determinations)</a:t>
            </a:r>
          </a:p>
          <a:p>
            <a:r>
              <a:rPr lang="en-US" sz="1800" dirty="0"/>
              <a:t>Beneficiary notices</a:t>
            </a:r>
          </a:p>
          <a:p>
            <a:r>
              <a:rPr lang="en-US" sz="1800" dirty="0"/>
              <a:t>Conflicts of interest</a:t>
            </a:r>
          </a:p>
          <a:p>
            <a:r>
              <a:rPr lang="en-US" sz="1800" dirty="0"/>
              <a:t>Claims processing</a:t>
            </a:r>
          </a:p>
          <a:p>
            <a:r>
              <a:rPr lang="en-US" sz="1800" dirty="0"/>
              <a:t>Credentialing and provider networks</a:t>
            </a:r>
          </a:p>
          <a:p>
            <a:r>
              <a:rPr lang="en-US" sz="1800" dirty="0"/>
              <a:t>Documentation and Timeliness requirements</a:t>
            </a:r>
          </a:p>
          <a:p>
            <a:r>
              <a:rPr lang="en-US" sz="1800" dirty="0"/>
              <a:t>Ethics</a:t>
            </a:r>
          </a:p>
          <a:p>
            <a:r>
              <a:rPr lang="en-US" sz="1800" dirty="0"/>
              <a:t>FDR oversight and monitoring</a:t>
            </a:r>
          </a:p>
          <a:p>
            <a:r>
              <a:rPr lang="en-US" sz="1800" dirty="0"/>
              <a:t>Health Insurance Portability and Accountability Act (HIPAA)</a:t>
            </a:r>
          </a:p>
          <a:p>
            <a:r>
              <a:rPr lang="en-US" sz="1800" dirty="0"/>
              <a:t>Marketing and enrollment</a:t>
            </a:r>
          </a:p>
          <a:p>
            <a:r>
              <a:rPr lang="en-US" sz="1800" dirty="0"/>
              <a:t>Pharmacy, formulary, and benefit administration</a:t>
            </a:r>
          </a:p>
          <a:p>
            <a:r>
              <a:rPr lang="en-US" sz="1800" dirty="0"/>
              <a:t>Quality of care</a:t>
            </a:r>
          </a:p>
        </p:txBody>
      </p:sp>
    </p:spTree>
    <p:extLst>
      <p:ext uri="{BB962C8B-B14F-4D97-AF65-F5344CB8AC3E}">
        <p14:creationId xmlns:p14="http://schemas.microsoft.com/office/powerpoint/2010/main" val="905053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C9E11F-FBC3-3A71-2CA6-EE4B2F7632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FD1387-0D70-B456-B122-85525537E4DB}"/>
              </a:ext>
            </a:extLst>
          </p:cNvPr>
          <p:cNvSpPr>
            <a:spLocks noGrp="1"/>
          </p:cNvSpPr>
          <p:nvPr>
            <p:ph type="title"/>
          </p:nvPr>
        </p:nvSpPr>
        <p:spPr>
          <a:xfrm>
            <a:off x="301752" y="667512"/>
            <a:ext cx="11165711" cy="685802"/>
          </a:xfrm>
        </p:spPr>
        <p:txBody>
          <a:bodyPr anchor="t">
            <a:normAutofit fontScale="90000"/>
          </a:bodyPr>
          <a:lstStyle/>
          <a:p>
            <a:r>
              <a:rPr lang="en-US" dirty="0"/>
              <a:t>Understand and Know the Consequences of Non-Compliance</a:t>
            </a:r>
          </a:p>
        </p:txBody>
      </p:sp>
      <p:sp>
        <p:nvSpPr>
          <p:cNvPr id="3" name="Slide Number Placeholder 2">
            <a:extLst>
              <a:ext uri="{FF2B5EF4-FFF2-40B4-BE49-F238E27FC236}">
                <a16:creationId xmlns:a16="http://schemas.microsoft.com/office/drawing/2014/main" id="{ED70D7B3-7CE5-9D26-B2FB-2D87FCC016AF}"/>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14</a:t>
            </a:fld>
            <a:endParaRPr lang="en-US"/>
          </a:p>
        </p:txBody>
      </p:sp>
      <p:sp>
        <p:nvSpPr>
          <p:cNvPr id="5" name="Content Placeholder 4">
            <a:extLst>
              <a:ext uri="{FF2B5EF4-FFF2-40B4-BE49-F238E27FC236}">
                <a16:creationId xmlns:a16="http://schemas.microsoft.com/office/drawing/2014/main" id="{19671C1F-92A3-B48F-2F9C-C6D0DDEB2DA0}"/>
              </a:ext>
            </a:extLst>
          </p:cNvPr>
          <p:cNvSpPr>
            <a:spLocks noGrp="1"/>
          </p:cNvSpPr>
          <p:nvPr>
            <p:ph sz="quarter" idx="14"/>
          </p:nvPr>
        </p:nvSpPr>
        <p:spPr/>
        <p:txBody>
          <a:bodyPr>
            <a:normAutofit lnSpcReduction="10000"/>
          </a:bodyPr>
          <a:lstStyle/>
          <a:p>
            <a:pPr marL="0" indent="0">
              <a:buNone/>
            </a:pPr>
            <a:r>
              <a:rPr lang="en-US" sz="1800" b="0" i="0" u="none" strike="noStrike" baseline="0" dirty="0">
                <a:solidFill>
                  <a:srgbClr val="000000"/>
                </a:solidFill>
                <a:latin typeface="Arial" panose="020B0604020202020204" pitchFamily="34" charset="0"/>
              </a:rPr>
              <a:t>Failure to follow Medicare Program requirements and CMS guidance can lead to serious consequences, including: </a:t>
            </a:r>
          </a:p>
          <a:p>
            <a:r>
              <a:rPr lang="en-US" sz="1800" b="0" i="0" u="none" strike="noStrike" baseline="0" dirty="0">
                <a:solidFill>
                  <a:srgbClr val="000000"/>
                </a:solidFill>
                <a:latin typeface="Arial" panose="020B0604020202020204" pitchFamily="34" charset="0"/>
              </a:rPr>
              <a:t>Contract termination </a:t>
            </a:r>
          </a:p>
          <a:p>
            <a:r>
              <a:rPr lang="en-US" sz="1800" b="0" i="0" u="none" strike="noStrike" baseline="0" dirty="0">
                <a:solidFill>
                  <a:srgbClr val="000000"/>
                </a:solidFill>
                <a:latin typeface="Arial" panose="020B0604020202020204" pitchFamily="34" charset="0"/>
              </a:rPr>
              <a:t>Criminal penalties </a:t>
            </a:r>
          </a:p>
          <a:p>
            <a:r>
              <a:rPr lang="en-US" sz="1800" b="0" i="0" u="none" strike="noStrike" baseline="0" dirty="0">
                <a:solidFill>
                  <a:srgbClr val="000000"/>
                </a:solidFill>
                <a:latin typeface="Arial" panose="020B0604020202020204" pitchFamily="34" charset="0"/>
              </a:rPr>
              <a:t>Exclusion from participating in all Federal health care programs </a:t>
            </a:r>
          </a:p>
          <a:p>
            <a:r>
              <a:rPr lang="en-US" sz="1800" b="0" i="0" u="none" strike="noStrike" baseline="0" dirty="0">
                <a:solidFill>
                  <a:srgbClr val="000000"/>
                </a:solidFill>
                <a:latin typeface="Arial" panose="020B0604020202020204" pitchFamily="34" charset="0"/>
              </a:rPr>
              <a:t>Civil monetary penalties </a:t>
            </a:r>
          </a:p>
          <a:p>
            <a:endParaRPr lang="en-US" sz="1800" b="0" i="0" u="none" strike="noStrike" baseline="0" dirty="0">
              <a:solidFill>
                <a:srgbClr val="000000"/>
              </a:solidFill>
              <a:latin typeface="Arial" panose="020B0604020202020204" pitchFamily="34" charset="0"/>
            </a:endParaRPr>
          </a:p>
          <a:p>
            <a:pPr marL="0" indent="0">
              <a:buNone/>
            </a:pPr>
            <a:r>
              <a:rPr lang="en-US" sz="1800" b="0" i="0" u="none" strike="noStrike" baseline="0" dirty="0">
                <a:solidFill>
                  <a:srgbClr val="000000"/>
                </a:solidFill>
                <a:latin typeface="Arial" panose="020B0604020202020204" pitchFamily="34" charset="0"/>
              </a:rPr>
              <a:t>Additionally, FDRs must have disciplinary standards for non-compliant behavior. Those who engage in non-compliant behavior may be subject to any of the following: </a:t>
            </a:r>
          </a:p>
          <a:p>
            <a:r>
              <a:rPr lang="en-US" sz="1800" b="0" i="0" u="none" strike="noStrike" baseline="0" dirty="0">
                <a:solidFill>
                  <a:srgbClr val="000000"/>
                </a:solidFill>
                <a:latin typeface="Arial" panose="020B0604020202020204" pitchFamily="34" charset="0"/>
              </a:rPr>
              <a:t>Mandatory training or re-training </a:t>
            </a:r>
          </a:p>
          <a:p>
            <a:r>
              <a:rPr lang="en-US" sz="1800" b="0" i="0" u="none" strike="noStrike" baseline="0" dirty="0">
                <a:solidFill>
                  <a:srgbClr val="000000"/>
                </a:solidFill>
                <a:latin typeface="Arial" panose="020B0604020202020204" pitchFamily="34" charset="0"/>
              </a:rPr>
              <a:t>Disciplinary action </a:t>
            </a:r>
          </a:p>
          <a:p>
            <a:r>
              <a:rPr lang="en-US" sz="1800" b="0" i="0" u="none" strike="noStrike" baseline="0" dirty="0">
                <a:solidFill>
                  <a:srgbClr val="000000"/>
                </a:solidFill>
                <a:latin typeface="Arial" panose="020B0604020202020204" pitchFamily="34" charset="0"/>
              </a:rPr>
              <a:t>Termination </a:t>
            </a:r>
          </a:p>
          <a:p>
            <a:pPr marL="0" indent="0">
              <a:buNone/>
            </a:pPr>
            <a:r>
              <a:rPr lang="en-US" sz="1800" dirty="0">
                <a:solidFill>
                  <a:srgbClr val="000000"/>
                </a:solidFill>
              </a:rPr>
              <a:t>Fallon Health has developed and posted our </a:t>
            </a:r>
            <a:r>
              <a:rPr lang="en-US" sz="1800" dirty="0">
                <a:solidFill>
                  <a:srgbClr val="000000"/>
                </a:solidFill>
                <a:hlinkClick r:id="rId2"/>
              </a:rPr>
              <a:t>Business Partners and Health Care Providers Disciplinary Standards Policy</a:t>
            </a:r>
            <a:r>
              <a:rPr lang="en-US" sz="1800" dirty="0">
                <a:solidFill>
                  <a:srgbClr val="000000"/>
                </a:solidFill>
              </a:rPr>
              <a:t> </a:t>
            </a:r>
            <a:r>
              <a:rPr lang="en-US" sz="1800" dirty="0"/>
              <a:t>to ensure our FDRs understand our expectations of our FDRs.</a:t>
            </a:r>
            <a:endParaRPr lang="en-US" sz="1800" b="0" i="0" u="none" strike="noStrike" baseline="0" dirty="0">
              <a:solidFill>
                <a:srgbClr val="000000"/>
              </a:solidFill>
              <a:latin typeface="Arial" panose="020B0604020202020204" pitchFamily="34" charset="0"/>
            </a:endParaRPr>
          </a:p>
        </p:txBody>
      </p:sp>
    </p:spTree>
    <p:extLst>
      <p:ext uri="{BB962C8B-B14F-4D97-AF65-F5344CB8AC3E}">
        <p14:creationId xmlns:p14="http://schemas.microsoft.com/office/powerpoint/2010/main" val="2099561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43540E-CFCC-A2D1-9605-52639103BC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A2696D-731D-2804-8D2C-415159420845}"/>
              </a:ext>
            </a:extLst>
          </p:cNvPr>
          <p:cNvSpPr>
            <a:spLocks noGrp="1"/>
          </p:cNvSpPr>
          <p:nvPr>
            <p:ph type="title"/>
          </p:nvPr>
        </p:nvSpPr>
        <p:spPr>
          <a:xfrm>
            <a:off x="301752" y="667512"/>
            <a:ext cx="11165711" cy="685802"/>
          </a:xfrm>
        </p:spPr>
        <p:txBody>
          <a:bodyPr anchor="t">
            <a:normAutofit/>
          </a:bodyPr>
          <a:lstStyle/>
          <a:p>
            <a:r>
              <a:rPr lang="en-US" dirty="0"/>
              <a:t>Non-Compliance Affects Everybody</a:t>
            </a:r>
          </a:p>
        </p:txBody>
      </p:sp>
      <p:sp>
        <p:nvSpPr>
          <p:cNvPr id="3" name="Slide Number Placeholder 2">
            <a:extLst>
              <a:ext uri="{FF2B5EF4-FFF2-40B4-BE49-F238E27FC236}">
                <a16:creationId xmlns:a16="http://schemas.microsoft.com/office/drawing/2014/main" id="{98135037-749E-98E9-25FF-51B6A963C661}"/>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15</a:t>
            </a:fld>
            <a:endParaRPr lang="en-US"/>
          </a:p>
        </p:txBody>
      </p:sp>
      <p:sp>
        <p:nvSpPr>
          <p:cNvPr id="5" name="Content Placeholder 4">
            <a:extLst>
              <a:ext uri="{FF2B5EF4-FFF2-40B4-BE49-F238E27FC236}">
                <a16:creationId xmlns:a16="http://schemas.microsoft.com/office/drawing/2014/main" id="{367D1F9E-55D8-CC5E-9323-745DAC120C57}"/>
              </a:ext>
            </a:extLst>
          </p:cNvPr>
          <p:cNvSpPr>
            <a:spLocks noGrp="1"/>
          </p:cNvSpPr>
          <p:nvPr>
            <p:ph sz="quarter" idx="14"/>
          </p:nvPr>
        </p:nvSpPr>
        <p:spPr/>
        <p:txBody>
          <a:bodyPr>
            <a:normAutofit fontScale="77500" lnSpcReduction="20000"/>
          </a:bodyPr>
          <a:lstStyle/>
          <a:p>
            <a:pPr marL="0" indent="0">
              <a:buNone/>
            </a:pPr>
            <a:r>
              <a:rPr lang="en-US" dirty="0"/>
              <a:t>Without programs to prevent, detect, and correct non-compliance, we all risk:</a:t>
            </a:r>
          </a:p>
          <a:p>
            <a:r>
              <a:rPr lang="en-US" dirty="0"/>
              <a:t>Harm to beneficiaries, such as:</a:t>
            </a:r>
          </a:p>
          <a:p>
            <a:pPr lvl="1"/>
            <a:r>
              <a:rPr lang="en-US" dirty="0"/>
              <a:t>Misrepresentation of benefit coverage</a:t>
            </a:r>
          </a:p>
          <a:p>
            <a:pPr lvl="1"/>
            <a:r>
              <a:rPr lang="en-US" dirty="0"/>
              <a:t>Delayed services</a:t>
            </a:r>
          </a:p>
          <a:p>
            <a:pPr lvl="1"/>
            <a:r>
              <a:rPr lang="en-US" dirty="0"/>
              <a:t>Denial of benefits</a:t>
            </a:r>
          </a:p>
          <a:p>
            <a:pPr lvl="1"/>
            <a:r>
              <a:rPr lang="en-US" dirty="0"/>
              <a:t>Difficulty in using providers of choice</a:t>
            </a:r>
          </a:p>
          <a:p>
            <a:pPr lvl="1"/>
            <a:r>
              <a:rPr lang="en-US" dirty="0"/>
              <a:t>Other hurdles to care</a:t>
            </a:r>
          </a:p>
          <a:p>
            <a:endParaRPr lang="en-US" dirty="0"/>
          </a:p>
          <a:p>
            <a:r>
              <a:rPr lang="en-US" dirty="0"/>
              <a:t>Less money for everyone, due to:</a:t>
            </a:r>
          </a:p>
          <a:p>
            <a:pPr lvl="1"/>
            <a:r>
              <a:rPr lang="en-US" dirty="0"/>
              <a:t>High insurance copayments</a:t>
            </a:r>
          </a:p>
          <a:p>
            <a:pPr lvl="1"/>
            <a:r>
              <a:rPr lang="en-US" dirty="0"/>
              <a:t>Higher premiums</a:t>
            </a:r>
          </a:p>
          <a:p>
            <a:pPr lvl="1"/>
            <a:r>
              <a:rPr lang="en-US" dirty="0"/>
              <a:t>Lower benefits for individuals and employers</a:t>
            </a:r>
          </a:p>
          <a:p>
            <a:pPr lvl="1"/>
            <a:r>
              <a:rPr lang="en-US" dirty="0"/>
              <a:t>Lower Star ratings</a:t>
            </a:r>
          </a:p>
          <a:p>
            <a:pPr lvl="1"/>
            <a:r>
              <a:rPr lang="en-US" dirty="0"/>
              <a:t>Lower profits</a:t>
            </a:r>
          </a:p>
        </p:txBody>
      </p:sp>
    </p:spTree>
    <p:extLst>
      <p:ext uri="{BB962C8B-B14F-4D97-AF65-F5344CB8AC3E}">
        <p14:creationId xmlns:p14="http://schemas.microsoft.com/office/powerpoint/2010/main" val="3910703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16AB54-10FD-964A-386B-4F80AD1282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45722F-D891-BCF1-8311-192704D4E4E6}"/>
              </a:ext>
            </a:extLst>
          </p:cNvPr>
          <p:cNvSpPr>
            <a:spLocks noGrp="1"/>
          </p:cNvSpPr>
          <p:nvPr>
            <p:ph type="title"/>
          </p:nvPr>
        </p:nvSpPr>
        <p:spPr>
          <a:xfrm>
            <a:off x="301752" y="667512"/>
            <a:ext cx="11165711" cy="685802"/>
          </a:xfrm>
        </p:spPr>
        <p:txBody>
          <a:bodyPr anchor="t">
            <a:normAutofit/>
          </a:bodyPr>
          <a:lstStyle/>
          <a:p>
            <a:r>
              <a:rPr lang="en-US" dirty="0"/>
              <a:t>How to Report Potential Non-Compliance</a:t>
            </a:r>
          </a:p>
        </p:txBody>
      </p:sp>
      <p:sp>
        <p:nvSpPr>
          <p:cNvPr id="3" name="Slide Number Placeholder 2">
            <a:extLst>
              <a:ext uri="{FF2B5EF4-FFF2-40B4-BE49-F238E27FC236}">
                <a16:creationId xmlns:a16="http://schemas.microsoft.com/office/drawing/2014/main" id="{2AB62D23-2666-D2D3-346D-BB242422345A}"/>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16</a:t>
            </a:fld>
            <a:endParaRPr lang="en-US"/>
          </a:p>
        </p:txBody>
      </p:sp>
      <p:sp>
        <p:nvSpPr>
          <p:cNvPr id="5" name="Content Placeholder 4">
            <a:extLst>
              <a:ext uri="{FF2B5EF4-FFF2-40B4-BE49-F238E27FC236}">
                <a16:creationId xmlns:a16="http://schemas.microsoft.com/office/drawing/2014/main" id="{2D982E1D-40EA-2C31-E9AF-B2FF15AB55DA}"/>
              </a:ext>
            </a:extLst>
          </p:cNvPr>
          <p:cNvSpPr>
            <a:spLocks noGrp="1"/>
          </p:cNvSpPr>
          <p:nvPr>
            <p:ph sz="quarter" idx="14"/>
          </p:nvPr>
        </p:nvSpPr>
        <p:spPr/>
        <p:txBody>
          <a:bodyPr>
            <a:normAutofit fontScale="77500" lnSpcReduction="20000"/>
          </a:bodyPr>
          <a:lstStyle/>
          <a:p>
            <a:r>
              <a:rPr lang="en-US" dirty="0"/>
              <a:t>Call the FDR’s designated Compliance Officer</a:t>
            </a:r>
          </a:p>
          <a:p>
            <a:r>
              <a:rPr lang="en-US" dirty="0"/>
              <a:t>Talk to a Manager or Supervisor</a:t>
            </a:r>
          </a:p>
          <a:p>
            <a:r>
              <a:rPr lang="en-US" dirty="0"/>
              <a:t>Call your Ethics/Compliance Help Line</a:t>
            </a:r>
          </a:p>
          <a:p>
            <a:r>
              <a:rPr lang="en-US" dirty="0"/>
              <a:t>Make a report via the FDR’s designated compliance email or Fallon Health’s at </a:t>
            </a:r>
            <a:r>
              <a:rPr lang="en-US" dirty="0">
                <a:hlinkClick r:id="rId2"/>
              </a:rPr>
              <a:t>Compliance@FallonHealth.org</a:t>
            </a:r>
            <a:endParaRPr lang="en-US" dirty="0"/>
          </a:p>
          <a:p>
            <a:r>
              <a:rPr lang="en-US" dirty="0"/>
              <a:t>Call Fallon Health’s Compliance Hotline at 1-888-203-5295 or the FDR’s Compliance Hotline</a:t>
            </a:r>
          </a:p>
          <a:p>
            <a:endParaRPr lang="en-US" dirty="0"/>
          </a:p>
          <a:p>
            <a:pPr marL="0" indent="0">
              <a:buNone/>
            </a:pPr>
            <a:r>
              <a:rPr lang="en-US" b="1" dirty="0"/>
              <a:t>Don’t Hesitate to Report Non-Compliance</a:t>
            </a:r>
          </a:p>
          <a:p>
            <a:r>
              <a:rPr lang="en-US" dirty="0"/>
              <a:t>When you report suspected non-compliance in good faith, the FDR and Fallon Health can’t retaliate against you.</a:t>
            </a:r>
          </a:p>
          <a:p>
            <a:r>
              <a:rPr lang="en-US" sz="2800" dirty="0">
                <a:solidFill>
                  <a:srgbClr val="000000"/>
                </a:solidFill>
              </a:rPr>
              <a:t>Fallon Health has posted our </a:t>
            </a:r>
            <a:r>
              <a:rPr lang="en-US" sz="2800" dirty="0">
                <a:solidFill>
                  <a:srgbClr val="000000"/>
                </a:solidFill>
                <a:hlinkClick r:id="rId3"/>
              </a:rPr>
              <a:t>Non-Retaliation (Whistleblower Protections) Policy </a:t>
            </a:r>
            <a:r>
              <a:rPr lang="en-US" sz="2800" dirty="0"/>
              <a:t>on our compliance for business partners and health care providers webpage.</a:t>
            </a:r>
            <a:r>
              <a:rPr lang="en-US" dirty="0"/>
              <a:t> </a:t>
            </a:r>
          </a:p>
        </p:txBody>
      </p:sp>
    </p:spTree>
    <p:extLst>
      <p:ext uri="{BB962C8B-B14F-4D97-AF65-F5344CB8AC3E}">
        <p14:creationId xmlns:p14="http://schemas.microsoft.com/office/powerpoint/2010/main" val="2894497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B342DE-0737-2873-2303-AD589ED9A5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6EA8D7-B834-5422-E5AD-7D840F7F347C}"/>
              </a:ext>
            </a:extLst>
          </p:cNvPr>
          <p:cNvSpPr>
            <a:spLocks noGrp="1"/>
          </p:cNvSpPr>
          <p:nvPr>
            <p:ph type="title"/>
          </p:nvPr>
        </p:nvSpPr>
        <p:spPr>
          <a:xfrm>
            <a:off x="301752" y="667512"/>
            <a:ext cx="11165711" cy="685802"/>
          </a:xfrm>
        </p:spPr>
        <p:txBody>
          <a:bodyPr anchor="t">
            <a:normAutofit/>
          </a:bodyPr>
          <a:lstStyle/>
          <a:p>
            <a:r>
              <a:rPr lang="en-US" dirty="0"/>
              <a:t>What Happens After Non-Compliance Is Detected?</a:t>
            </a:r>
          </a:p>
        </p:txBody>
      </p:sp>
      <p:sp>
        <p:nvSpPr>
          <p:cNvPr id="3" name="Slide Number Placeholder 2">
            <a:extLst>
              <a:ext uri="{FF2B5EF4-FFF2-40B4-BE49-F238E27FC236}">
                <a16:creationId xmlns:a16="http://schemas.microsoft.com/office/drawing/2014/main" id="{385C4B93-CA03-8BEE-8F26-52B3357A63B1}"/>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17</a:t>
            </a:fld>
            <a:endParaRPr lang="en-US"/>
          </a:p>
        </p:txBody>
      </p:sp>
      <p:sp>
        <p:nvSpPr>
          <p:cNvPr id="5" name="Content Placeholder 4">
            <a:extLst>
              <a:ext uri="{FF2B5EF4-FFF2-40B4-BE49-F238E27FC236}">
                <a16:creationId xmlns:a16="http://schemas.microsoft.com/office/drawing/2014/main" id="{02101B8A-6CB1-9199-1381-E5C74B770F64}"/>
              </a:ext>
            </a:extLst>
          </p:cNvPr>
          <p:cNvSpPr>
            <a:spLocks noGrp="1"/>
          </p:cNvSpPr>
          <p:nvPr>
            <p:ph sz="quarter" idx="14"/>
          </p:nvPr>
        </p:nvSpPr>
        <p:spPr/>
        <p:txBody>
          <a:bodyPr/>
          <a:lstStyle/>
          <a:p>
            <a:pPr marL="0" indent="0">
              <a:buNone/>
            </a:pPr>
            <a:r>
              <a:rPr lang="en-US" dirty="0"/>
              <a:t>Non-compliance must be investigated immediately and corrected promptly. Internal monitoring should ensure:</a:t>
            </a:r>
          </a:p>
          <a:p>
            <a:pPr lvl="1"/>
            <a:r>
              <a:rPr lang="en-US" dirty="0"/>
              <a:t>No recurrence of the same non-compliance</a:t>
            </a:r>
          </a:p>
          <a:p>
            <a:pPr lvl="1"/>
            <a:r>
              <a:rPr lang="en-US" dirty="0"/>
              <a:t>Ongoing CMS requirements compliance</a:t>
            </a:r>
          </a:p>
          <a:p>
            <a:pPr lvl="1"/>
            <a:r>
              <a:rPr lang="en-US" dirty="0"/>
              <a:t>Efficient and effective internal controls</a:t>
            </a:r>
          </a:p>
          <a:p>
            <a:pPr lvl="1"/>
            <a:r>
              <a:rPr lang="en-US" dirty="0"/>
              <a:t>Protected enrollees</a:t>
            </a:r>
          </a:p>
        </p:txBody>
      </p:sp>
    </p:spTree>
    <p:extLst>
      <p:ext uri="{BB962C8B-B14F-4D97-AF65-F5344CB8AC3E}">
        <p14:creationId xmlns:p14="http://schemas.microsoft.com/office/powerpoint/2010/main" val="263680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DAEC58-0034-1D22-E061-2E35339E57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A90E1B-E2F0-6619-E7AA-A456D3BB67D1}"/>
              </a:ext>
            </a:extLst>
          </p:cNvPr>
          <p:cNvSpPr>
            <a:spLocks noGrp="1"/>
          </p:cNvSpPr>
          <p:nvPr>
            <p:ph type="title"/>
          </p:nvPr>
        </p:nvSpPr>
        <p:spPr>
          <a:xfrm>
            <a:off x="301752" y="667512"/>
            <a:ext cx="11165711" cy="685802"/>
          </a:xfrm>
        </p:spPr>
        <p:txBody>
          <a:bodyPr anchor="t">
            <a:normAutofit fontScale="90000"/>
          </a:bodyPr>
          <a:lstStyle/>
          <a:p>
            <a:r>
              <a:rPr lang="en-US" dirty="0"/>
              <a:t>What Are Internal Monitoring and Audits?</a:t>
            </a:r>
            <a:br>
              <a:rPr lang="en-US" dirty="0"/>
            </a:br>
            <a:endParaRPr lang="en-US" dirty="0"/>
          </a:p>
        </p:txBody>
      </p:sp>
      <p:sp>
        <p:nvSpPr>
          <p:cNvPr id="3" name="Slide Number Placeholder 2">
            <a:extLst>
              <a:ext uri="{FF2B5EF4-FFF2-40B4-BE49-F238E27FC236}">
                <a16:creationId xmlns:a16="http://schemas.microsoft.com/office/drawing/2014/main" id="{A39990E2-B4EA-02ED-00E6-45A9E1540FB6}"/>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18</a:t>
            </a:fld>
            <a:endParaRPr lang="en-US"/>
          </a:p>
        </p:txBody>
      </p:sp>
      <p:sp>
        <p:nvSpPr>
          <p:cNvPr id="5" name="Content Placeholder 4">
            <a:extLst>
              <a:ext uri="{FF2B5EF4-FFF2-40B4-BE49-F238E27FC236}">
                <a16:creationId xmlns:a16="http://schemas.microsoft.com/office/drawing/2014/main" id="{7F622AD5-8A3F-A96A-D9E0-1C6AA2E1655C}"/>
              </a:ext>
            </a:extLst>
          </p:cNvPr>
          <p:cNvSpPr>
            <a:spLocks noGrp="1"/>
          </p:cNvSpPr>
          <p:nvPr>
            <p:ph sz="quarter" idx="14"/>
          </p:nvPr>
        </p:nvSpPr>
        <p:spPr/>
        <p:txBody>
          <a:bodyPr>
            <a:normAutofit/>
          </a:bodyPr>
          <a:lstStyle/>
          <a:p>
            <a:r>
              <a:rPr lang="en-US" sz="2400" dirty="0"/>
              <a:t>Internal monitoring activities include regular reviews confirming ongoing compliance and taking effective corrective actions.</a:t>
            </a:r>
          </a:p>
          <a:p>
            <a:r>
              <a:rPr lang="en-US" sz="2400" dirty="0"/>
              <a:t>Internal auditing is a formal review of compliance with a particular set of standards (for example, policies, procedures, laws, and regulations) used as base measures.</a:t>
            </a:r>
          </a:p>
        </p:txBody>
      </p:sp>
    </p:spTree>
    <p:extLst>
      <p:ext uri="{BB962C8B-B14F-4D97-AF65-F5344CB8AC3E}">
        <p14:creationId xmlns:p14="http://schemas.microsoft.com/office/powerpoint/2010/main" val="2034817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28B848-FB93-01D8-056D-EA6D4E9F8C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E6B6D1-5EB9-0777-09EF-F41BCDEB68F5}"/>
              </a:ext>
            </a:extLst>
          </p:cNvPr>
          <p:cNvSpPr>
            <a:spLocks noGrp="1"/>
          </p:cNvSpPr>
          <p:nvPr>
            <p:ph type="title"/>
          </p:nvPr>
        </p:nvSpPr>
        <p:spPr>
          <a:xfrm>
            <a:off x="301752" y="667512"/>
            <a:ext cx="11165711" cy="685802"/>
          </a:xfrm>
        </p:spPr>
        <p:txBody>
          <a:bodyPr anchor="t">
            <a:normAutofit/>
          </a:bodyPr>
          <a:lstStyle/>
          <a:p>
            <a:r>
              <a:rPr lang="en-US" dirty="0"/>
              <a:t>Compliance Is Everyone’s Responsibility!</a:t>
            </a:r>
          </a:p>
        </p:txBody>
      </p:sp>
      <p:sp>
        <p:nvSpPr>
          <p:cNvPr id="3" name="Slide Number Placeholder 2">
            <a:extLst>
              <a:ext uri="{FF2B5EF4-FFF2-40B4-BE49-F238E27FC236}">
                <a16:creationId xmlns:a16="http://schemas.microsoft.com/office/drawing/2014/main" id="{85377DB3-C3B7-CE3F-C32E-D198F843FC74}"/>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19</a:t>
            </a:fld>
            <a:endParaRPr lang="en-US"/>
          </a:p>
        </p:txBody>
      </p:sp>
      <p:sp>
        <p:nvSpPr>
          <p:cNvPr id="5" name="Content Placeholder 4">
            <a:extLst>
              <a:ext uri="{FF2B5EF4-FFF2-40B4-BE49-F238E27FC236}">
                <a16:creationId xmlns:a16="http://schemas.microsoft.com/office/drawing/2014/main" id="{5056F427-C572-2CBC-72DE-A3BD5CD7F121}"/>
              </a:ext>
            </a:extLst>
          </p:cNvPr>
          <p:cNvSpPr>
            <a:spLocks noGrp="1"/>
          </p:cNvSpPr>
          <p:nvPr>
            <p:ph sz="quarter" idx="14"/>
          </p:nvPr>
        </p:nvSpPr>
        <p:spPr/>
        <p:txBody>
          <a:bodyPr>
            <a:normAutofit/>
          </a:bodyPr>
          <a:lstStyle/>
          <a:p>
            <a:r>
              <a:rPr lang="en-US" b="1" dirty="0"/>
              <a:t>Prevent</a:t>
            </a:r>
            <a:r>
              <a:rPr lang="en-US" dirty="0"/>
              <a:t>: Operate within your organization’s ethical expectations to prevent non-compliance!</a:t>
            </a:r>
          </a:p>
          <a:p>
            <a:r>
              <a:rPr lang="en-US" b="1" dirty="0"/>
              <a:t>Detect &amp; Report</a:t>
            </a:r>
            <a:r>
              <a:rPr lang="en-US" dirty="0"/>
              <a:t>: Report detected potential non-compliance!</a:t>
            </a:r>
          </a:p>
          <a:p>
            <a:r>
              <a:rPr lang="en-US" b="1" dirty="0"/>
              <a:t>Correct</a:t>
            </a:r>
            <a:r>
              <a:rPr lang="en-US" dirty="0"/>
              <a:t>: Correct non-compliance to protect beneficiaries and save money!</a:t>
            </a:r>
          </a:p>
        </p:txBody>
      </p:sp>
    </p:spTree>
    <p:extLst>
      <p:ext uri="{BB962C8B-B14F-4D97-AF65-F5344CB8AC3E}">
        <p14:creationId xmlns:p14="http://schemas.microsoft.com/office/powerpoint/2010/main" val="1065444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667512"/>
            <a:ext cx="11165711" cy="685802"/>
          </a:xfrm>
        </p:spPr>
        <p:txBody>
          <a:bodyPr anchor="t">
            <a:normAutofit/>
          </a:bodyPr>
          <a:lstStyle/>
          <a:p>
            <a:r>
              <a:rPr lang="en-US" dirty="0"/>
              <a:t>Table of Contents</a:t>
            </a:r>
          </a:p>
        </p:txBody>
      </p:sp>
      <p:sp>
        <p:nvSpPr>
          <p:cNvPr id="3" name="Slide Number Placeholder 2"/>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2</a:t>
            </a:fld>
            <a:endParaRPr lang="en-US"/>
          </a:p>
        </p:txBody>
      </p:sp>
      <p:sp>
        <p:nvSpPr>
          <p:cNvPr id="5" name="Content Placeholder 4">
            <a:extLst>
              <a:ext uri="{FF2B5EF4-FFF2-40B4-BE49-F238E27FC236}">
                <a16:creationId xmlns:a16="http://schemas.microsoft.com/office/drawing/2014/main" id="{EADB9D54-DC01-5AFA-AF3B-AAE26AAA22F4}"/>
              </a:ext>
            </a:extLst>
          </p:cNvPr>
          <p:cNvSpPr>
            <a:spLocks noGrp="1"/>
          </p:cNvSpPr>
          <p:nvPr>
            <p:ph sz="quarter" idx="14"/>
          </p:nvPr>
        </p:nvSpPr>
        <p:spPr/>
        <p:txBody>
          <a:bodyPr/>
          <a:lstStyle/>
          <a:p>
            <a:r>
              <a:rPr lang="en-US" dirty="0"/>
              <a:t>Acronyms</a:t>
            </a:r>
          </a:p>
          <a:p>
            <a:r>
              <a:rPr lang="en-US" dirty="0"/>
              <a:t>Overview and Objective</a:t>
            </a:r>
          </a:p>
          <a:p>
            <a:r>
              <a:rPr lang="en-US" dirty="0"/>
              <a:t>Compliance Training</a:t>
            </a:r>
          </a:p>
          <a:p>
            <a:r>
              <a:rPr lang="en-US" dirty="0"/>
              <a:t>Training Summary and Knowledge Check</a:t>
            </a:r>
          </a:p>
          <a:p>
            <a:r>
              <a:rPr lang="en-US" dirty="0"/>
              <a:t>Resources</a:t>
            </a:r>
          </a:p>
        </p:txBody>
      </p:sp>
    </p:spTree>
    <p:extLst>
      <p:ext uri="{BB962C8B-B14F-4D97-AF65-F5344CB8AC3E}">
        <p14:creationId xmlns:p14="http://schemas.microsoft.com/office/powerpoint/2010/main" val="42874196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FD4CEA-0975-5B80-7ADF-4A0A9620BA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90A18E-925B-13D1-B916-62178761E977}"/>
              </a:ext>
            </a:extLst>
          </p:cNvPr>
          <p:cNvSpPr>
            <a:spLocks noGrp="1"/>
          </p:cNvSpPr>
          <p:nvPr>
            <p:ph type="title"/>
          </p:nvPr>
        </p:nvSpPr>
        <p:spPr>
          <a:xfrm>
            <a:off x="301752" y="667512"/>
            <a:ext cx="11165711" cy="685802"/>
          </a:xfrm>
        </p:spPr>
        <p:txBody>
          <a:bodyPr anchor="t">
            <a:normAutofit/>
          </a:bodyPr>
          <a:lstStyle/>
          <a:p>
            <a:r>
              <a:rPr lang="en-US" dirty="0"/>
              <a:t>Training Summary and Knowledge Check</a:t>
            </a:r>
          </a:p>
        </p:txBody>
      </p:sp>
      <p:sp>
        <p:nvSpPr>
          <p:cNvPr id="3" name="Slide Number Placeholder 2">
            <a:extLst>
              <a:ext uri="{FF2B5EF4-FFF2-40B4-BE49-F238E27FC236}">
                <a16:creationId xmlns:a16="http://schemas.microsoft.com/office/drawing/2014/main" id="{C83BE177-74D6-0424-9BA8-D8D0655B7AD9}"/>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20</a:t>
            </a:fld>
            <a:endParaRPr lang="en-US"/>
          </a:p>
        </p:txBody>
      </p:sp>
      <p:sp>
        <p:nvSpPr>
          <p:cNvPr id="5" name="Content Placeholder 4">
            <a:extLst>
              <a:ext uri="{FF2B5EF4-FFF2-40B4-BE49-F238E27FC236}">
                <a16:creationId xmlns:a16="http://schemas.microsoft.com/office/drawing/2014/main" id="{F1E0FA35-F565-F667-DA27-62923676DD25}"/>
              </a:ext>
            </a:extLst>
          </p:cNvPr>
          <p:cNvSpPr>
            <a:spLocks noGrp="1"/>
          </p:cNvSpPr>
          <p:nvPr>
            <p:ph sz="quarter" idx="14"/>
          </p:nvPr>
        </p:nvSpPr>
        <p:spPr/>
        <p:txBody>
          <a:bodyPr>
            <a:normAutofit fontScale="92500" lnSpcReduction="20000"/>
          </a:bodyPr>
          <a:lstStyle/>
          <a:p>
            <a:r>
              <a:rPr lang="en-US" dirty="0"/>
              <a:t>An effective compliance program fosters a culture of compliance.</a:t>
            </a:r>
          </a:p>
          <a:p>
            <a:r>
              <a:rPr lang="en-US" dirty="0"/>
              <a:t>FDRs must create and maintain compliance programs that, at a minimum, meet the seven core requirements. </a:t>
            </a:r>
          </a:p>
          <a:p>
            <a:r>
              <a:rPr lang="en-US" dirty="0"/>
              <a:t>To help ensure compliance, behave ethically and follow your Standards of Conduct, and understand our </a:t>
            </a:r>
            <a:r>
              <a:rPr lang="en-US" sz="2800" dirty="0">
                <a:hlinkClick r:id="rId2"/>
              </a:rPr>
              <a:t>Business Partners and Health Care Providers Code of Conduct</a:t>
            </a:r>
            <a:r>
              <a:rPr lang="en-US" dirty="0"/>
              <a:t>. </a:t>
            </a:r>
          </a:p>
          <a:p>
            <a:r>
              <a:rPr lang="en-US" dirty="0"/>
              <a:t>Watch for common instances of non-compliance, and report suspected non-compliance.</a:t>
            </a:r>
          </a:p>
          <a:p>
            <a:r>
              <a:rPr lang="en-US" dirty="0"/>
              <a:t>Know the consequences of non-compliance and help correct any non-compliance with a corrective action plan that includes ongoing monitoring and auditing.</a:t>
            </a:r>
          </a:p>
        </p:txBody>
      </p:sp>
    </p:spTree>
    <p:extLst>
      <p:ext uri="{BB962C8B-B14F-4D97-AF65-F5344CB8AC3E}">
        <p14:creationId xmlns:p14="http://schemas.microsoft.com/office/powerpoint/2010/main" val="1779305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D35FD8-4FAD-E24F-7AF8-6B4914F1BE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2AD914-C01E-92AE-DE60-2FC53B530800}"/>
              </a:ext>
            </a:extLst>
          </p:cNvPr>
          <p:cNvSpPr>
            <a:spLocks noGrp="1"/>
          </p:cNvSpPr>
          <p:nvPr>
            <p:ph type="title"/>
          </p:nvPr>
        </p:nvSpPr>
        <p:spPr>
          <a:xfrm>
            <a:off x="301752" y="667512"/>
            <a:ext cx="11165711" cy="685802"/>
          </a:xfrm>
        </p:spPr>
        <p:txBody>
          <a:bodyPr anchor="t">
            <a:normAutofit/>
          </a:bodyPr>
          <a:lstStyle/>
          <a:p>
            <a:r>
              <a:rPr lang="en-US" dirty="0"/>
              <a:t>Training Summary and Knowledge Check</a:t>
            </a:r>
          </a:p>
        </p:txBody>
      </p:sp>
      <p:sp>
        <p:nvSpPr>
          <p:cNvPr id="3" name="Slide Number Placeholder 2">
            <a:extLst>
              <a:ext uri="{FF2B5EF4-FFF2-40B4-BE49-F238E27FC236}">
                <a16:creationId xmlns:a16="http://schemas.microsoft.com/office/drawing/2014/main" id="{A36FAEFC-2E0D-81DB-2F3C-7604FC285ADB}"/>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21</a:t>
            </a:fld>
            <a:endParaRPr lang="en-US"/>
          </a:p>
        </p:txBody>
      </p:sp>
      <p:sp>
        <p:nvSpPr>
          <p:cNvPr id="5" name="Content Placeholder 4">
            <a:extLst>
              <a:ext uri="{FF2B5EF4-FFF2-40B4-BE49-F238E27FC236}">
                <a16:creationId xmlns:a16="http://schemas.microsoft.com/office/drawing/2014/main" id="{FB705667-69C4-3992-83B5-508E162675A3}"/>
              </a:ext>
            </a:extLst>
          </p:cNvPr>
          <p:cNvSpPr>
            <a:spLocks noGrp="1"/>
          </p:cNvSpPr>
          <p:nvPr>
            <p:ph sz="quarter" idx="14"/>
          </p:nvPr>
        </p:nvSpPr>
        <p:spPr/>
        <p:txBody>
          <a:bodyPr>
            <a:normAutofit/>
          </a:bodyPr>
          <a:lstStyle/>
          <a:p>
            <a:pPr marL="0" indent="0">
              <a:buNone/>
            </a:pPr>
            <a:r>
              <a:rPr lang="en-US" dirty="0"/>
              <a:t>You discover an unattended email address or fax machine in your office receiving beneficiary appeals requests. You suspect no one is processing the appeals. What should you do?</a:t>
            </a:r>
          </a:p>
          <a:p>
            <a:pPr marL="914400" lvl="1" indent="-457200">
              <a:buSzPct val="100000"/>
              <a:buFont typeface="+mj-lt"/>
              <a:buAutoNum type="alphaUcPeriod"/>
            </a:pPr>
            <a:r>
              <a:rPr lang="en-US" dirty="0"/>
              <a:t>Contact law enforcement</a:t>
            </a:r>
          </a:p>
          <a:p>
            <a:pPr marL="914400" lvl="1" indent="-457200">
              <a:buSzPct val="100000"/>
              <a:buFont typeface="+mj-lt"/>
              <a:buAutoNum type="alphaUcPeriod"/>
            </a:pPr>
            <a:r>
              <a:rPr lang="en-US" dirty="0"/>
              <a:t>Nothing</a:t>
            </a:r>
          </a:p>
          <a:p>
            <a:pPr marL="914400" lvl="1" indent="-457200">
              <a:buSzPct val="100000"/>
              <a:buFont typeface="+mj-lt"/>
              <a:buAutoNum type="alphaUcPeriod"/>
            </a:pPr>
            <a:r>
              <a:rPr lang="en-US" dirty="0"/>
              <a:t>Contact your compliance department (via compliance hotline or other mechanism)</a:t>
            </a:r>
          </a:p>
          <a:p>
            <a:pPr marL="914400" lvl="1" indent="-457200">
              <a:buSzPct val="100000"/>
              <a:buFont typeface="+mj-lt"/>
              <a:buAutoNum type="alphaUcPeriod"/>
            </a:pPr>
            <a:r>
              <a:rPr lang="en-US" dirty="0"/>
              <a:t>Wait to confirm someone is processing the appeals before taking further action</a:t>
            </a:r>
          </a:p>
          <a:p>
            <a:pPr marL="914400" lvl="1" indent="-457200">
              <a:buSzPct val="100000"/>
              <a:buFont typeface="+mj-lt"/>
              <a:buAutoNum type="alphaUcPeriod"/>
            </a:pPr>
            <a:r>
              <a:rPr lang="en-US" dirty="0"/>
              <a:t>Contact your manager or supervisor</a:t>
            </a:r>
          </a:p>
        </p:txBody>
      </p:sp>
      <p:sp>
        <p:nvSpPr>
          <p:cNvPr id="8" name="TextBox 7">
            <a:extLst>
              <a:ext uri="{FF2B5EF4-FFF2-40B4-BE49-F238E27FC236}">
                <a16:creationId xmlns:a16="http://schemas.microsoft.com/office/drawing/2014/main" id="{CF54F5C8-47BC-F90A-939F-CB475B6CF07B}"/>
              </a:ext>
            </a:extLst>
          </p:cNvPr>
          <p:cNvSpPr txBox="1"/>
          <p:nvPr/>
        </p:nvSpPr>
        <p:spPr>
          <a:xfrm>
            <a:off x="2669135" y="3009758"/>
            <a:ext cx="6430944" cy="3166824"/>
          </a:xfrm>
          <a:prstGeom prst="roundRect">
            <a:avLst/>
          </a:prstGeom>
          <a:solidFill>
            <a:srgbClr val="FF9933"/>
          </a:solidFill>
        </p:spPr>
        <p:txBody>
          <a:bodyPr wrap="square" rtlCol="0">
            <a:spAutoFit/>
          </a:bodyPr>
          <a:lstStyle/>
          <a:p>
            <a:pPr algn="ctr"/>
            <a:r>
              <a:rPr lang="en-US" b="1" dirty="0"/>
              <a:t>Correct responses</a:t>
            </a:r>
          </a:p>
          <a:p>
            <a:endParaRPr lang="en-US" dirty="0"/>
          </a:p>
          <a:p>
            <a:r>
              <a:rPr lang="en-US" dirty="0"/>
              <a:t>C. Contact your compliance department (via compliance hotline or other mechanism)</a:t>
            </a:r>
          </a:p>
          <a:p>
            <a:endParaRPr lang="en-US" dirty="0"/>
          </a:p>
          <a:p>
            <a:r>
              <a:rPr lang="en-US" dirty="0"/>
              <a:t>and/or</a:t>
            </a:r>
          </a:p>
          <a:p>
            <a:r>
              <a:rPr lang="en-US" dirty="0"/>
              <a:t> </a:t>
            </a:r>
          </a:p>
          <a:p>
            <a:r>
              <a:rPr lang="en-US" dirty="0"/>
              <a:t>E. Contact your manager or supervisor</a:t>
            </a:r>
          </a:p>
          <a:p>
            <a:endParaRPr lang="en-US" dirty="0"/>
          </a:p>
          <a:p>
            <a:endParaRPr lang="en-US" dirty="0"/>
          </a:p>
        </p:txBody>
      </p:sp>
    </p:spTree>
    <p:extLst>
      <p:ext uri="{BB962C8B-B14F-4D97-AF65-F5344CB8AC3E}">
        <p14:creationId xmlns:p14="http://schemas.microsoft.com/office/powerpoint/2010/main" val="288381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230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0D3880-697B-9742-F2DB-0E50ED92DC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1CC2BE-148C-19C2-40E3-37516E8EC67E}"/>
              </a:ext>
            </a:extLst>
          </p:cNvPr>
          <p:cNvSpPr>
            <a:spLocks noGrp="1"/>
          </p:cNvSpPr>
          <p:nvPr>
            <p:ph type="title"/>
          </p:nvPr>
        </p:nvSpPr>
        <p:spPr>
          <a:xfrm>
            <a:off x="301752" y="667512"/>
            <a:ext cx="11165711" cy="685802"/>
          </a:xfrm>
        </p:spPr>
        <p:txBody>
          <a:bodyPr anchor="t">
            <a:normAutofit/>
          </a:bodyPr>
          <a:lstStyle/>
          <a:p>
            <a:r>
              <a:rPr lang="en-US" dirty="0"/>
              <a:t>Training Summary and Knowledge Check</a:t>
            </a:r>
          </a:p>
        </p:txBody>
      </p:sp>
      <p:sp>
        <p:nvSpPr>
          <p:cNvPr id="3" name="Slide Number Placeholder 2">
            <a:extLst>
              <a:ext uri="{FF2B5EF4-FFF2-40B4-BE49-F238E27FC236}">
                <a16:creationId xmlns:a16="http://schemas.microsoft.com/office/drawing/2014/main" id="{0259F73A-4DA9-FB91-DEF8-C29DF9D3CF33}"/>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22</a:t>
            </a:fld>
            <a:endParaRPr lang="en-US"/>
          </a:p>
        </p:txBody>
      </p:sp>
      <p:sp>
        <p:nvSpPr>
          <p:cNvPr id="5" name="Content Placeholder 4">
            <a:extLst>
              <a:ext uri="{FF2B5EF4-FFF2-40B4-BE49-F238E27FC236}">
                <a16:creationId xmlns:a16="http://schemas.microsoft.com/office/drawing/2014/main" id="{CF6BE4FA-11EA-3CEA-D238-8F6284ABFF20}"/>
              </a:ext>
            </a:extLst>
          </p:cNvPr>
          <p:cNvSpPr>
            <a:spLocks noGrp="1"/>
          </p:cNvSpPr>
          <p:nvPr>
            <p:ph sz="quarter" idx="14"/>
          </p:nvPr>
        </p:nvSpPr>
        <p:spPr/>
        <p:txBody>
          <a:bodyPr>
            <a:normAutofit fontScale="85000" lnSpcReduction="20000"/>
          </a:bodyPr>
          <a:lstStyle/>
          <a:p>
            <a:pPr marL="0" indent="0">
              <a:buNone/>
            </a:pPr>
            <a:r>
              <a:rPr lang="en-US" dirty="0"/>
              <a:t>A sales agent, employed by the FDR, submitted an application for processing and requested two things: 1) to back-date the enrollment date by one month, and 2) to waive all monthly premiums for the beneficiary. What should you do?</a:t>
            </a:r>
          </a:p>
          <a:p>
            <a:pPr marL="914400" lvl="1" indent="-457200">
              <a:buSzPct val="100000"/>
              <a:buFont typeface="+mj-lt"/>
              <a:buAutoNum type="alphaUcPeriod"/>
            </a:pPr>
            <a:r>
              <a:rPr lang="en-US" dirty="0"/>
              <a:t>Refuse to change the date or waive the premiums but decide not to mention the request to a supervisor or the compliance department</a:t>
            </a:r>
          </a:p>
          <a:p>
            <a:pPr marL="914400" lvl="1" indent="-457200">
              <a:buSzPct val="100000"/>
              <a:buFont typeface="+mj-lt"/>
              <a:buAutoNum type="alphaUcPeriod"/>
            </a:pPr>
            <a:r>
              <a:rPr lang="en-US" dirty="0"/>
              <a:t>Make the requested changes because the sales agent determines the beneficiary’s start date and monthly premiums</a:t>
            </a:r>
          </a:p>
          <a:p>
            <a:pPr marL="914400" lvl="1" indent="-457200">
              <a:buSzPct val="100000"/>
              <a:buFont typeface="+mj-lt"/>
              <a:buAutoNum type="alphaUcPeriod"/>
            </a:pPr>
            <a:r>
              <a:rPr lang="en-US" dirty="0"/>
              <a:t>Tell the sales agent you will take care of it but then process the application properly (without the requested revisions)—you will not file a report because you don’t want the sales agent to retaliate against you</a:t>
            </a:r>
          </a:p>
          <a:p>
            <a:pPr marL="914400" lvl="1" indent="-457200">
              <a:buSzPct val="100000"/>
              <a:buFont typeface="+mj-lt"/>
              <a:buAutoNum type="alphaUcPeriod"/>
            </a:pPr>
            <a:r>
              <a:rPr lang="en-US" dirty="0"/>
              <a:t>Process the application properly (without the requested revisions)—inform your supervisor and the compliance officer about the sales agent’s request</a:t>
            </a:r>
          </a:p>
          <a:p>
            <a:pPr marL="914400" lvl="1" indent="-457200">
              <a:buSzPct val="100000"/>
              <a:buFont typeface="+mj-lt"/>
              <a:buAutoNum type="alphaUcPeriod"/>
            </a:pPr>
            <a:r>
              <a:rPr lang="en-US" dirty="0"/>
              <a:t>Contact law enforcement and the Centers for Medicare &amp; Medicaid Services (CMS) to report the sales agent’s behavior</a:t>
            </a:r>
          </a:p>
        </p:txBody>
      </p:sp>
      <p:sp>
        <p:nvSpPr>
          <p:cNvPr id="4" name="TextBox 3">
            <a:extLst>
              <a:ext uri="{FF2B5EF4-FFF2-40B4-BE49-F238E27FC236}">
                <a16:creationId xmlns:a16="http://schemas.microsoft.com/office/drawing/2014/main" id="{4F358FAC-0A54-8570-EA2A-6EA90FC3A9F4}"/>
              </a:ext>
            </a:extLst>
          </p:cNvPr>
          <p:cNvSpPr txBox="1"/>
          <p:nvPr/>
        </p:nvSpPr>
        <p:spPr>
          <a:xfrm>
            <a:off x="2669135" y="2630059"/>
            <a:ext cx="6430944" cy="3166824"/>
          </a:xfrm>
          <a:prstGeom prst="roundRect">
            <a:avLst/>
          </a:prstGeom>
          <a:solidFill>
            <a:srgbClr val="FF9933"/>
          </a:solidFill>
        </p:spPr>
        <p:txBody>
          <a:bodyPr wrap="square" rtlCol="0">
            <a:spAutoFit/>
          </a:bodyPr>
          <a:lstStyle/>
          <a:p>
            <a:pPr algn="ctr"/>
            <a:r>
              <a:rPr lang="en-US" b="1" dirty="0"/>
              <a:t>Correct response</a:t>
            </a:r>
          </a:p>
          <a:p>
            <a:endParaRPr lang="en-US" dirty="0"/>
          </a:p>
          <a:p>
            <a:r>
              <a:rPr lang="en-US" dirty="0"/>
              <a:t>D. Process the application properly (without the requested revisions)—inform your supervisor and the compliance officer about the sales agent’s request</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722863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230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allAtOnce"/>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B8C5EB-2449-F626-01A8-F4E373E1DE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B73955-7C5A-7CF0-7B76-9A541BD2BDF7}"/>
              </a:ext>
            </a:extLst>
          </p:cNvPr>
          <p:cNvSpPr>
            <a:spLocks noGrp="1"/>
          </p:cNvSpPr>
          <p:nvPr>
            <p:ph type="title"/>
          </p:nvPr>
        </p:nvSpPr>
        <p:spPr>
          <a:xfrm>
            <a:off x="301752" y="667512"/>
            <a:ext cx="11165711" cy="685802"/>
          </a:xfrm>
        </p:spPr>
        <p:txBody>
          <a:bodyPr anchor="t">
            <a:normAutofit/>
          </a:bodyPr>
          <a:lstStyle/>
          <a:p>
            <a:r>
              <a:rPr lang="en-US" dirty="0"/>
              <a:t>Training Summary and Knowledge Check</a:t>
            </a:r>
          </a:p>
        </p:txBody>
      </p:sp>
      <p:sp>
        <p:nvSpPr>
          <p:cNvPr id="3" name="Slide Number Placeholder 2">
            <a:extLst>
              <a:ext uri="{FF2B5EF4-FFF2-40B4-BE49-F238E27FC236}">
                <a16:creationId xmlns:a16="http://schemas.microsoft.com/office/drawing/2014/main" id="{2840BC08-D1CA-9248-1004-F7D7692981F0}"/>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23</a:t>
            </a:fld>
            <a:endParaRPr lang="en-US"/>
          </a:p>
        </p:txBody>
      </p:sp>
      <p:sp>
        <p:nvSpPr>
          <p:cNvPr id="5" name="Content Placeholder 4">
            <a:extLst>
              <a:ext uri="{FF2B5EF4-FFF2-40B4-BE49-F238E27FC236}">
                <a16:creationId xmlns:a16="http://schemas.microsoft.com/office/drawing/2014/main" id="{D61C3B7A-0487-0449-4CFC-D8F066492FDC}"/>
              </a:ext>
            </a:extLst>
          </p:cNvPr>
          <p:cNvSpPr>
            <a:spLocks noGrp="1"/>
          </p:cNvSpPr>
          <p:nvPr>
            <p:ph sz="quarter" idx="14"/>
          </p:nvPr>
        </p:nvSpPr>
        <p:spPr/>
        <p:txBody>
          <a:bodyPr/>
          <a:lstStyle/>
          <a:p>
            <a:pPr marL="0" indent="0">
              <a:buNone/>
            </a:pPr>
            <a:r>
              <a:rPr lang="en-US" sz="2400" b="0" i="0" u="none" strike="noStrike" baseline="0" dirty="0">
                <a:solidFill>
                  <a:srgbClr val="000000"/>
                </a:solidFill>
                <a:latin typeface="Arial" panose="020B0604020202020204" pitchFamily="34" charset="0"/>
              </a:rPr>
              <a:t>Compliance is the responsibility of the Compliance Officer, Compliance Committee, and Upper Management only. </a:t>
            </a:r>
          </a:p>
          <a:p>
            <a:pPr marL="0" indent="0">
              <a:buNone/>
            </a:pPr>
            <a:endParaRPr lang="en-US" sz="2400" b="0" i="0" u="none" strike="noStrike" baseline="0" dirty="0">
              <a:solidFill>
                <a:srgbClr val="000000"/>
              </a:solidFill>
              <a:latin typeface="Arial" panose="020B0604020202020204" pitchFamily="34" charset="0"/>
            </a:endParaRPr>
          </a:p>
          <a:p>
            <a:pPr marL="742950">
              <a:buFont typeface="+mj-lt"/>
              <a:buAutoNum type="alphaUcPeriod"/>
              <a:tabLst>
                <a:tab pos="803275" algn="l"/>
              </a:tabLst>
            </a:pPr>
            <a:r>
              <a:rPr lang="en-US" sz="1800" b="0" i="0" u="none" strike="noStrike" baseline="0" dirty="0">
                <a:solidFill>
                  <a:srgbClr val="000000"/>
                </a:solidFill>
                <a:latin typeface="Arial" panose="020B0604020202020204" pitchFamily="34" charset="0"/>
              </a:rPr>
              <a:t>True </a:t>
            </a:r>
          </a:p>
          <a:p>
            <a:pPr marL="742950">
              <a:buFont typeface="+mj-lt"/>
              <a:buAutoNum type="alphaUcPeriod"/>
              <a:tabLst>
                <a:tab pos="803275" algn="l"/>
              </a:tabLst>
            </a:pPr>
            <a:r>
              <a:rPr lang="en-US" sz="1800" b="0" i="0" u="none" strike="noStrike" baseline="0" dirty="0">
                <a:solidFill>
                  <a:srgbClr val="000000"/>
                </a:solidFill>
                <a:latin typeface="Arial" panose="020B0604020202020204" pitchFamily="34" charset="0"/>
              </a:rPr>
              <a:t>False </a:t>
            </a:r>
          </a:p>
        </p:txBody>
      </p:sp>
      <p:sp>
        <p:nvSpPr>
          <p:cNvPr id="4" name="TextBox 3">
            <a:extLst>
              <a:ext uri="{FF2B5EF4-FFF2-40B4-BE49-F238E27FC236}">
                <a16:creationId xmlns:a16="http://schemas.microsoft.com/office/drawing/2014/main" id="{9F1D8C38-4943-C177-4B2F-06EE68E461D6}"/>
              </a:ext>
            </a:extLst>
          </p:cNvPr>
          <p:cNvSpPr txBox="1"/>
          <p:nvPr/>
        </p:nvSpPr>
        <p:spPr>
          <a:xfrm>
            <a:off x="2669135" y="2630059"/>
            <a:ext cx="6430944" cy="2553891"/>
          </a:xfrm>
          <a:prstGeom prst="roundRect">
            <a:avLst/>
          </a:prstGeom>
          <a:solidFill>
            <a:srgbClr val="FF9933"/>
          </a:solidFill>
        </p:spPr>
        <p:txBody>
          <a:bodyPr wrap="square" rtlCol="0">
            <a:spAutoFit/>
          </a:bodyPr>
          <a:lstStyle/>
          <a:p>
            <a:pPr algn="ctr"/>
            <a:r>
              <a:rPr lang="en-US" b="1" dirty="0"/>
              <a:t>Correct response</a:t>
            </a:r>
          </a:p>
          <a:p>
            <a:endParaRPr lang="en-US" dirty="0"/>
          </a:p>
          <a:p>
            <a:r>
              <a:rPr lang="en-US" dirty="0"/>
              <a:t>B. False. </a:t>
            </a:r>
          </a:p>
          <a:p>
            <a:endParaRPr lang="en-US" dirty="0"/>
          </a:p>
          <a:p>
            <a:r>
              <a:rPr lang="en-US" dirty="0"/>
              <a:t>Compliance is everyone’s responsibility.</a:t>
            </a:r>
          </a:p>
          <a:p>
            <a:endParaRPr lang="en-US" dirty="0"/>
          </a:p>
          <a:p>
            <a:endParaRPr lang="en-US" dirty="0"/>
          </a:p>
          <a:p>
            <a:endParaRPr lang="en-US" dirty="0"/>
          </a:p>
        </p:txBody>
      </p:sp>
    </p:spTree>
    <p:extLst>
      <p:ext uri="{BB962C8B-B14F-4D97-AF65-F5344CB8AC3E}">
        <p14:creationId xmlns:p14="http://schemas.microsoft.com/office/powerpoint/2010/main" val="3400908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100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allAtOnce"/>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F1A51-FDC6-7259-F92F-EC4A908013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963B87-95DC-EC06-5442-30C869C3ED51}"/>
              </a:ext>
            </a:extLst>
          </p:cNvPr>
          <p:cNvSpPr>
            <a:spLocks noGrp="1"/>
          </p:cNvSpPr>
          <p:nvPr>
            <p:ph type="title"/>
          </p:nvPr>
        </p:nvSpPr>
        <p:spPr>
          <a:xfrm>
            <a:off x="301752" y="667512"/>
            <a:ext cx="11165711" cy="685802"/>
          </a:xfrm>
        </p:spPr>
        <p:txBody>
          <a:bodyPr anchor="t">
            <a:normAutofit/>
          </a:bodyPr>
          <a:lstStyle/>
          <a:p>
            <a:r>
              <a:rPr lang="en-US" dirty="0"/>
              <a:t>Training Summary and Knowledge Check</a:t>
            </a:r>
          </a:p>
        </p:txBody>
      </p:sp>
      <p:sp>
        <p:nvSpPr>
          <p:cNvPr id="3" name="Slide Number Placeholder 2">
            <a:extLst>
              <a:ext uri="{FF2B5EF4-FFF2-40B4-BE49-F238E27FC236}">
                <a16:creationId xmlns:a16="http://schemas.microsoft.com/office/drawing/2014/main" id="{FDFCEDFD-4168-70D8-A18E-0BA49BA92634}"/>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24</a:t>
            </a:fld>
            <a:endParaRPr lang="en-US"/>
          </a:p>
        </p:txBody>
      </p:sp>
      <p:sp>
        <p:nvSpPr>
          <p:cNvPr id="5" name="Content Placeholder 4">
            <a:extLst>
              <a:ext uri="{FF2B5EF4-FFF2-40B4-BE49-F238E27FC236}">
                <a16:creationId xmlns:a16="http://schemas.microsoft.com/office/drawing/2014/main" id="{1641C623-0AB1-CDA6-EC97-850F2DD1B6BE}"/>
              </a:ext>
            </a:extLst>
          </p:cNvPr>
          <p:cNvSpPr>
            <a:spLocks noGrp="1"/>
          </p:cNvSpPr>
          <p:nvPr>
            <p:ph sz="quarter" idx="14"/>
          </p:nvPr>
        </p:nvSpPr>
        <p:spPr/>
        <p:txBody>
          <a:bodyPr/>
          <a:lstStyle/>
          <a:p>
            <a:pPr marL="0" indent="0">
              <a:buNone/>
            </a:pPr>
            <a:r>
              <a:rPr lang="en-US" sz="2400" dirty="0"/>
              <a:t>Ways to report a compliance issue include:</a:t>
            </a:r>
          </a:p>
          <a:p>
            <a:pPr marL="0" indent="0">
              <a:buNone/>
            </a:pPr>
            <a:endParaRPr lang="en-US" sz="2400" dirty="0"/>
          </a:p>
          <a:p>
            <a:pPr marL="974725" indent="-514350">
              <a:buFont typeface="+mj-lt"/>
              <a:buAutoNum type="alphaUcPeriod"/>
            </a:pPr>
            <a:r>
              <a:rPr lang="en-US" sz="1800" dirty="0"/>
              <a:t>Telephone hotlines</a:t>
            </a:r>
          </a:p>
          <a:p>
            <a:pPr marL="974725" indent="-514350">
              <a:buFont typeface="+mj-lt"/>
              <a:buAutoNum type="alphaUcPeriod"/>
            </a:pPr>
            <a:r>
              <a:rPr lang="en-US" sz="1800" dirty="0"/>
              <a:t>Report via email to your compliance team or Fallon Health’s</a:t>
            </a:r>
          </a:p>
          <a:p>
            <a:pPr marL="974725" indent="-514350">
              <a:buFont typeface="+mj-lt"/>
              <a:buAutoNum type="alphaUcPeriod"/>
            </a:pPr>
            <a:r>
              <a:rPr lang="en-US" sz="1800" dirty="0"/>
              <a:t>In-person reporting to your compliance department/supervisor</a:t>
            </a:r>
          </a:p>
          <a:p>
            <a:pPr marL="974725" indent="-514350">
              <a:buFont typeface="+mj-lt"/>
              <a:buAutoNum type="alphaUcPeriod"/>
            </a:pPr>
            <a:r>
              <a:rPr lang="en-US" sz="1800" dirty="0"/>
              <a:t>All the above</a:t>
            </a:r>
          </a:p>
        </p:txBody>
      </p:sp>
      <p:sp>
        <p:nvSpPr>
          <p:cNvPr id="4" name="TextBox 3">
            <a:extLst>
              <a:ext uri="{FF2B5EF4-FFF2-40B4-BE49-F238E27FC236}">
                <a16:creationId xmlns:a16="http://schemas.microsoft.com/office/drawing/2014/main" id="{DB394F95-4836-A065-8332-9345EE269779}"/>
              </a:ext>
            </a:extLst>
          </p:cNvPr>
          <p:cNvSpPr txBox="1"/>
          <p:nvPr/>
        </p:nvSpPr>
        <p:spPr>
          <a:xfrm>
            <a:off x="1622854" y="2217055"/>
            <a:ext cx="7990703" cy="4086225"/>
          </a:xfrm>
          <a:prstGeom prst="roundRect">
            <a:avLst/>
          </a:prstGeom>
          <a:solidFill>
            <a:srgbClr val="FF9933"/>
          </a:solidFill>
        </p:spPr>
        <p:txBody>
          <a:bodyPr wrap="square" rtlCol="0">
            <a:spAutoFit/>
          </a:bodyPr>
          <a:lstStyle/>
          <a:p>
            <a:pPr algn="ctr"/>
            <a:r>
              <a:rPr lang="en-US" b="1" dirty="0"/>
              <a:t>Correct response</a:t>
            </a:r>
          </a:p>
          <a:p>
            <a:endParaRPr lang="en-US" dirty="0"/>
          </a:p>
          <a:p>
            <a:r>
              <a:rPr lang="en-US" dirty="0"/>
              <a:t>D. All the above. </a:t>
            </a:r>
          </a:p>
          <a:p>
            <a:endParaRPr lang="en-US" dirty="0"/>
          </a:p>
          <a:p>
            <a:r>
              <a:rPr lang="en-US" dirty="0"/>
              <a:t>You can: </a:t>
            </a:r>
          </a:p>
          <a:p>
            <a:pPr marL="285750" indent="-285750">
              <a:buFont typeface="Arial" panose="020B0604020202020204" pitchFamily="34" charset="0"/>
              <a:buChar char="•"/>
            </a:pPr>
            <a:r>
              <a:rPr lang="en-US" dirty="0"/>
              <a:t>Call your designated Compliance Officer</a:t>
            </a:r>
          </a:p>
          <a:p>
            <a:pPr marL="285750" indent="-285750">
              <a:buFont typeface="Arial" panose="020B0604020202020204" pitchFamily="34" charset="0"/>
              <a:buChar char="•"/>
            </a:pPr>
            <a:r>
              <a:rPr lang="en-US" dirty="0"/>
              <a:t>Talk to a Manager or Supervisor</a:t>
            </a:r>
          </a:p>
          <a:p>
            <a:pPr marL="285750" indent="-285750">
              <a:buFont typeface="Arial" panose="020B0604020202020204" pitchFamily="34" charset="0"/>
              <a:buChar char="•"/>
            </a:pPr>
            <a:r>
              <a:rPr lang="en-US" dirty="0"/>
              <a:t>Call your Ethics/Compliance Help Line</a:t>
            </a:r>
          </a:p>
          <a:p>
            <a:pPr marL="285750" indent="-285750">
              <a:buFont typeface="Arial" panose="020B0604020202020204" pitchFamily="34" charset="0"/>
              <a:buChar char="•"/>
            </a:pPr>
            <a:r>
              <a:rPr lang="en-US" dirty="0"/>
              <a:t>Make a report via the FDR’s designated compliance email or Fallon Health’s at </a:t>
            </a:r>
            <a:r>
              <a:rPr lang="en-US" dirty="0">
                <a:hlinkClick r:id="rId2"/>
              </a:rPr>
              <a:t>Compliance@FallonHealth.org</a:t>
            </a:r>
            <a:endParaRPr lang="en-US" dirty="0"/>
          </a:p>
          <a:p>
            <a:pPr marL="285750" indent="-285750">
              <a:buFont typeface="Arial" panose="020B0604020202020204" pitchFamily="34" charset="0"/>
              <a:buChar char="•"/>
            </a:pPr>
            <a:r>
              <a:rPr lang="en-US" dirty="0"/>
              <a:t>Call Fallon Health’s Compliance Hotline at 1-888-203-5295 or the FDR’s Compliance Hotline</a:t>
            </a:r>
          </a:p>
          <a:p>
            <a:endParaRPr lang="en-US" dirty="0"/>
          </a:p>
        </p:txBody>
      </p:sp>
    </p:spTree>
    <p:extLst>
      <p:ext uri="{BB962C8B-B14F-4D97-AF65-F5344CB8AC3E}">
        <p14:creationId xmlns:p14="http://schemas.microsoft.com/office/powerpoint/2010/main" val="838515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100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allAtOnce"/>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B1F3D4-CA00-69E2-67CA-E4EED8E2DE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A3478F-AC1E-4803-222C-CC0338237742}"/>
              </a:ext>
            </a:extLst>
          </p:cNvPr>
          <p:cNvSpPr>
            <a:spLocks noGrp="1"/>
          </p:cNvSpPr>
          <p:nvPr>
            <p:ph type="title"/>
          </p:nvPr>
        </p:nvSpPr>
        <p:spPr>
          <a:xfrm>
            <a:off x="301752" y="667512"/>
            <a:ext cx="11165711" cy="685802"/>
          </a:xfrm>
        </p:spPr>
        <p:txBody>
          <a:bodyPr anchor="t">
            <a:normAutofit/>
          </a:bodyPr>
          <a:lstStyle/>
          <a:p>
            <a:r>
              <a:rPr lang="en-US" dirty="0"/>
              <a:t>Training Summary and Knowledge Check</a:t>
            </a:r>
          </a:p>
        </p:txBody>
      </p:sp>
      <p:sp>
        <p:nvSpPr>
          <p:cNvPr id="3" name="Slide Number Placeholder 2">
            <a:extLst>
              <a:ext uri="{FF2B5EF4-FFF2-40B4-BE49-F238E27FC236}">
                <a16:creationId xmlns:a16="http://schemas.microsoft.com/office/drawing/2014/main" id="{3126C64E-554B-A149-5254-C32FF27D8ED3}"/>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25</a:t>
            </a:fld>
            <a:endParaRPr lang="en-US"/>
          </a:p>
        </p:txBody>
      </p:sp>
      <p:sp>
        <p:nvSpPr>
          <p:cNvPr id="5" name="Content Placeholder 4">
            <a:extLst>
              <a:ext uri="{FF2B5EF4-FFF2-40B4-BE49-F238E27FC236}">
                <a16:creationId xmlns:a16="http://schemas.microsoft.com/office/drawing/2014/main" id="{00067E21-A060-F4FD-4529-8891D6C725AF}"/>
              </a:ext>
            </a:extLst>
          </p:cNvPr>
          <p:cNvSpPr>
            <a:spLocks noGrp="1"/>
          </p:cNvSpPr>
          <p:nvPr>
            <p:ph sz="quarter" idx="14"/>
          </p:nvPr>
        </p:nvSpPr>
        <p:spPr/>
        <p:txBody>
          <a:bodyPr/>
          <a:lstStyle/>
          <a:p>
            <a:pPr marL="0" indent="0">
              <a:buNone/>
            </a:pPr>
            <a:r>
              <a:rPr lang="en-US" sz="2400" dirty="0"/>
              <a:t>What is the policy of non-retaliation?</a:t>
            </a:r>
            <a:endParaRPr lang="en-US" sz="1800" dirty="0"/>
          </a:p>
          <a:p>
            <a:pPr marL="0" indent="0">
              <a:buNone/>
            </a:pPr>
            <a:endParaRPr lang="en-US" sz="1800" dirty="0"/>
          </a:p>
          <a:p>
            <a:pPr marL="974725" indent="-514350">
              <a:buFont typeface="+mj-lt"/>
              <a:buAutoNum type="alphaUcPeriod"/>
            </a:pPr>
            <a:r>
              <a:rPr lang="en-US" sz="1800" dirty="0"/>
              <a:t>Allows the FDR to discipline employees who violate the Code of Conduct</a:t>
            </a:r>
          </a:p>
          <a:p>
            <a:pPr marL="974725" indent="-514350">
              <a:buFont typeface="+mj-lt"/>
              <a:buAutoNum type="alphaUcPeriod"/>
            </a:pPr>
            <a:r>
              <a:rPr lang="en-US" sz="1800" dirty="0"/>
              <a:t>Prohibits management and supervisor from harassing employees for misconduct</a:t>
            </a:r>
          </a:p>
          <a:p>
            <a:pPr marL="974725" indent="-514350">
              <a:buFont typeface="+mj-lt"/>
              <a:buAutoNum type="alphaUcPeriod"/>
            </a:pPr>
            <a:r>
              <a:rPr lang="en-US" sz="1800" dirty="0"/>
              <a:t>Protects employees who, in good faith, report suspected non-compliance</a:t>
            </a:r>
          </a:p>
          <a:p>
            <a:pPr marL="974725" indent="-514350">
              <a:buFont typeface="+mj-lt"/>
              <a:buAutoNum type="alphaUcPeriod"/>
            </a:pPr>
            <a:r>
              <a:rPr lang="en-US" sz="1800" dirty="0"/>
              <a:t>Prevents fights between employees</a:t>
            </a:r>
          </a:p>
        </p:txBody>
      </p:sp>
      <p:sp>
        <p:nvSpPr>
          <p:cNvPr id="4" name="TextBox 3">
            <a:extLst>
              <a:ext uri="{FF2B5EF4-FFF2-40B4-BE49-F238E27FC236}">
                <a16:creationId xmlns:a16="http://schemas.microsoft.com/office/drawing/2014/main" id="{58ED68C2-7735-9F5E-A282-48ECE5BC4C30}"/>
              </a:ext>
            </a:extLst>
          </p:cNvPr>
          <p:cNvSpPr txBox="1"/>
          <p:nvPr/>
        </p:nvSpPr>
        <p:spPr>
          <a:xfrm>
            <a:off x="1503563" y="3921928"/>
            <a:ext cx="8762088" cy="1940957"/>
          </a:xfrm>
          <a:prstGeom prst="roundRect">
            <a:avLst/>
          </a:prstGeom>
          <a:solidFill>
            <a:srgbClr val="FF9933"/>
          </a:solidFill>
        </p:spPr>
        <p:txBody>
          <a:bodyPr wrap="square" rtlCol="0">
            <a:spAutoFit/>
          </a:bodyPr>
          <a:lstStyle/>
          <a:p>
            <a:pPr algn="ctr"/>
            <a:r>
              <a:rPr lang="en-US" b="1" dirty="0"/>
              <a:t>Correct response</a:t>
            </a:r>
          </a:p>
          <a:p>
            <a:endParaRPr lang="en-US" dirty="0"/>
          </a:p>
          <a:p>
            <a:r>
              <a:rPr lang="en-US" dirty="0"/>
              <a:t>C. Protects employees who, in good faith, report suspected non-compliance.</a:t>
            </a:r>
          </a:p>
          <a:p>
            <a:endParaRPr lang="en-US" dirty="0"/>
          </a:p>
          <a:p>
            <a:r>
              <a:rPr lang="en-US" sz="1800" dirty="0">
                <a:solidFill>
                  <a:srgbClr val="000000"/>
                </a:solidFill>
              </a:rPr>
              <a:t>Fallon Health has posted our </a:t>
            </a:r>
            <a:r>
              <a:rPr lang="en-US" sz="1800" dirty="0">
                <a:solidFill>
                  <a:srgbClr val="000000"/>
                </a:solidFill>
                <a:hlinkClick r:id="rId2"/>
              </a:rPr>
              <a:t>Non-Retaliation (Whistleblower Protections) Policy </a:t>
            </a:r>
            <a:r>
              <a:rPr lang="en-US" sz="1800" dirty="0"/>
              <a:t>on our compliance for business partners and health care providers webpage.</a:t>
            </a:r>
            <a:endParaRPr lang="en-US" dirty="0"/>
          </a:p>
        </p:txBody>
      </p:sp>
    </p:spTree>
    <p:extLst>
      <p:ext uri="{BB962C8B-B14F-4D97-AF65-F5344CB8AC3E}">
        <p14:creationId xmlns:p14="http://schemas.microsoft.com/office/powerpoint/2010/main" val="2039933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130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allAtOnce"/>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167B05-9A1A-CE9C-41E4-5EAC0ED19C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DDB5ED-D7AE-0F55-A802-0D8BDAD61263}"/>
              </a:ext>
            </a:extLst>
          </p:cNvPr>
          <p:cNvSpPr>
            <a:spLocks noGrp="1"/>
          </p:cNvSpPr>
          <p:nvPr>
            <p:ph type="title"/>
          </p:nvPr>
        </p:nvSpPr>
        <p:spPr>
          <a:xfrm>
            <a:off x="301752" y="667512"/>
            <a:ext cx="11165711" cy="685802"/>
          </a:xfrm>
        </p:spPr>
        <p:txBody>
          <a:bodyPr anchor="t">
            <a:normAutofit/>
          </a:bodyPr>
          <a:lstStyle/>
          <a:p>
            <a:r>
              <a:rPr lang="en-US" dirty="0"/>
              <a:t>Training Summary and Knowledge Check</a:t>
            </a:r>
          </a:p>
        </p:txBody>
      </p:sp>
      <p:sp>
        <p:nvSpPr>
          <p:cNvPr id="3" name="Slide Number Placeholder 2">
            <a:extLst>
              <a:ext uri="{FF2B5EF4-FFF2-40B4-BE49-F238E27FC236}">
                <a16:creationId xmlns:a16="http://schemas.microsoft.com/office/drawing/2014/main" id="{A47EBA7A-EE51-92C3-7860-459F40008CF3}"/>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26</a:t>
            </a:fld>
            <a:endParaRPr lang="en-US"/>
          </a:p>
        </p:txBody>
      </p:sp>
      <p:sp>
        <p:nvSpPr>
          <p:cNvPr id="5" name="Content Placeholder 4">
            <a:extLst>
              <a:ext uri="{FF2B5EF4-FFF2-40B4-BE49-F238E27FC236}">
                <a16:creationId xmlns:a16="http://schemas.microsoft.com/office/drawing/2014/main" id="{DD475295-96C0-6C25-F3C8-4829B843F191}"/>
              </a:ext>
            </a:extLst>
          </p:cNvPr>
          <p:cNvSpPr>
            <a:spLocks noGrp="1"/>
          </p:cNvSpPr>
          <p:nvPr>
            <p:ph sz="quarter" idx="14"/>
          </p:nvPr>
        </p:nvSpPr>
        <p:spPr/>
        <p:txBody>
          <a:bodyPr/>
          <a:lstStyle/>
          <a:p>
            <a:pPr marL="0" indent="0">
              <a:buNone/>
            </a:pPr>
            <a:r>
              <a:rPr lang="en-US" sz="2400" b="0" i="0" u="none" strike="noStrike" baseline="0" dirty="0">
                <a:solidFill>
                  <a:srgbClr val="000000"/>
                </a:solidFill>
                <a:latin typeface="Arial" panose="020B0604020202020204" pitchFamily="34" charset="0"/>
              </a:rPr>
              <a:t>These are examples of issues that can be reported to a Compliance Department: suspected fraud, waste, and abuse (FWA); potential health privacy violation, and unethical behavior/employee misconduct. </a:t>
            </a:r>
          </a:p>
          <a:p>
            <a:pPr marL="0" indent="0">
              <a:buNone/>
            </a:pPr>
            <a:endParaRPr lang="en-US" sz="2400" b="0" i="0" u="none" strike="noStrike" baseline="0" dirty="0">
              <a:solidFill>
                <a:srgbClr val="000000"/>
              </a:solidFill>
              <a:latin typeface="Arial" panose="020B0604020202020204" pitchFamily="34" charset="0"/>
            </a:endParaRPr>
          </a:p>
          <a:p>
            <a:pPr marL="742950">
              <a:buFont typeface="+mj-lt"/>
              <a:buAutoNum type="alphaUcPeriod"/>
              <a:tabLst>
                <a:tab pos="803275" algn="l"/>
              </a:tabLst>
            </a:pPr>
            <a:r>
              <a:rPr lang="en-US" sz="1800" b="0" i="0" u="none" strike="noStrike" baseline="0" dirty="0">
                <a:solidFill>
                  <a:srgbClr val="000000"/>
                </a:solidFill>
                <a:latin typeface="Arial" panose="020B0604020202020204" pitchFamily="34" charset="0"/>
              </a:rPr>
              <a:t>True </a:t>
            </a:r>
          </a:p>
          <a:p>
            <a:pPr marL="742950">
              <a:buFont typeface="+mj-lt"/>
              <a:buAutoNum type="alphaUcPeriod"/>
              <a:tabLst>
                <a:tab pos="803275" algn="l"/>
              </a:tabLst>
            </a:pPr>
            <a:r>
              <a:rPr lang="en-US" sz="1800" b="0" i="0" u="none" strike="noStrike" baseline="0" dirty="0">
                <a:solidFill>
                  <a:srgbClr val="000000"/>
                </a:solidFill>
                <a:latin typeface="Arial" panose="020B0604020202020204" pitchFamily="34" charset="0"/>
              </a:rPr>
              <a:t>False </a:t>
            </a:r>
          </a:p>
          <a:p>
            <a:endParaRPr lang="en-US" dirty="0"/>
          </a:p>
          <a:p>
            <a:endParaRPr lang="en-US" dirty="0"/>
          </a:p>
        </p:txBody>
      </p:sp>
      <p:sp>
        <p:nvSpPr>
          <p:cNvPr id="4" name="TextBox 3">
            <a:extLst>
              <a:ext uri="{FF2B5EF4-FFF2-40B4-BE49-F238E27FC236}">
                <a16:creationId xmlns:a16="http://schemas.microsoft.com/office/drawing/2014/main" id="{B1E69DFF-F8F6-8EEC-54CC-0CB828689244}"/>
              </a:ext>
            </a:extLst>
          </p:cNvPr>
          <p:cNvSpPr txBox="1"/>
          <p:nvPr/>
        </p:nvSpPr>
        <p:spPr>
          <a:xfrm>
            <a:off x="2498313" y="3243008"/>
            <a:ext cx="6430944" cy="2247424"/>
          </a:xfrm>
          <a:prstGeom prst="roundRect">
            <a:avLst/>
          </a:prstGeom>
          <a:solidFill>
            <a:srgbClr val="FF9933"/>
          </a:solidFill>
        </p:spPr>
        <p:txBody>
          <a:bodyPr wrap="square" rtlCol="0">
            <a:spAutoFit/>
          </a:bodyPr>
          <a:lstStyle/>
          <a:p>
            <a:pPr algn="ctr"/>
            <a:r>
              <a:rPr lang="en-US" b="1" dirty="0"/>
              <a:t>Correct response</a:t>
            </a:r>
          </a:p>
          <a:p>
            <a:endParaRPr lang="en-US" dirty="0"/>
          </a:p>
          <a:p>
            <a:r>
              <a:rPr lang="en-US" dirty="0"/>
              <a:t>A. True. </a:t>
            </a:r>
          </a:p>
          <a:p>
            <a:endParaRPr lang="en-US" dirty="0"/>
          </a:p>
          <a:p>
            <a:r>
              <a:rPr lang="en-US" sz="1800" b="0" i="0" u="none" strike="noStrike" baseline="0" dirty="0">
                <a:solidFill>
                  <a:srgbClr val="000000"/>
                </a:solidFill>
                <a:latin typeface="Arial" panose="020B0604020202020204" pitchFamily="34" charset="0"/>
              </a:rPr>
              <a:t>These are examples of issues that can be reported to a Compliance Department</a:t>
            </a:r>
            <a:r>
              <a:rPr lang="en-US" dirty="0"/>
              <a:t>.</a:t>
            </a:r>
          </a:p>
          <a:p>
            <a:endParaRPr lang="en-US" dirty="0"/>
          </a:p>
        </p:txBody>
      </p:sp>
    </p:spTree>
    <p:extLst>
      <p:ext uri="{BB962C8B-B14F-4D97-AF65-F5344CB8AC3E}">
        <p14:creationId xmlns:p14="http://schemas.microsoft.com/office/powerpoint/2010/main" val="2127794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130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allAtOnce"/>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A0564F-6133-22AB-317D-8B779DE5AF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79FF0C-F9D2-1127-7CB4-BCE19D55205E}"/>
              </a:ext>
            </a:extLst>
          </p:cNvPr>
          <p:cNvSpPr>
            <a:spLocks noGrp="1"/>
          </p:cNvSpPr>
          <p:nvPr>
            <p:ph type="title"/>
          </p:nvPr>
        </p:nvSpPr>
        <p:spPr>
          <a:xfrm>
            <a:off x="301752" y="667512"/>
            <a:ext cx="11165711" cy="685802"/>
          </a:xfrm>
        </p:spPr>
        <p:txBody>
          <a:bodyPr anchor="t">
            <a:normAutofit/>
          </a:bodyPr>
          <a:lstStyle/>
          <a:p>
            <a:r>
              <a:rPr lang="en-US" dirty="0"/>
              <a:t>Training Summary and Knowledge Check</a:t>
            </a:r>
          </a:p>
        </p:txBody>
      </p:sp>
      <p:sp>
        <p:nvSpPr>
          <p:cNvPr id="3" name="Slide Number Placeholder 2">
            <a:extLst>
              <a:ext uri="{FF2B5EF4-FFF2-40B4-BE49-F238E27FC236}">
                <a16:creationId xmlns:a16="http://schemas.microsoft.com/office/drawing/2014/main" id="{84E097E5-532A-E93D-C9A9-C59D9354E9AD}"/>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27</a:t>
            </a:fld>
            <a:endParaRPr lang="en-US"/>
          </a:p>
        </p:txBody>
      </p:sp>
      <p:sp>
        <p:nvSpPr>
          <p:cNvPr id="5" name="Content Placeholder 4">
            <a:extLst>
              <a:ext uri="{FF2B5EF4-FFF2-40B4-BE49-F238E27FC236}">
                <a16:creationId xmlns:a16="http://schemas.microsoft.com/office/drawing/2014/main" id="{6E6D8C4B-B743-B472-66CF-80BED9111847}"/>
              </a:ext>
            </a:extLst>
          </p:cNvPr>
          <p:cNvSpPr>
            <a:spLocks noGrp="1"/>
          </p:cNvSpPr>
          <p:nvPr>
            <p:ph sz="quarter" idx="14"/>
          </p:nvPr>
        </p:nvSpPr>
        <p:spPr/>
        <p:txBody>
          <a:bodyPr/>
          <a:lstStyle/>
          <a:p>
            <a:pPr marL="0" indent="0">
              <a:buNone/>
            </a:pPr>
            <a:r>
              <a:rPr lang="en-US" sz="2400" b="0" i="0" u="none" strike="noStrike" baseline="0" dirty="0">
                <a:solidFill>
                  <a:srgbClr val="000000"/>
                </a:solidFill>
                <a:latin typeface="Arial" panose="020B0604020202020204" pitchFamily="34" charset="0"/>
              </a:rPr>
              <a:t>Once a corrective action plan begins addressing non-compliance or fraud, waste, and abuse (FWA) committed by a</a:t>
            </a:r>
            <a:r>
              <a:rPr lang="en-US" sz="2400" dirty="0">
                <a:solidFill>
                  <a:srgbClr val="000000"/>
                </a:solidFill>
              </a:rPr>
              <a:t>n FDR</a:t>
            </a:r>
            <a:r>
              <a:rPr lang="en-US" sz="2400" b="0" i="0" u="none" strike="noStrike" baseline="0" dirty="0">
                <a:solidFill>
                  <a:srgbClr val="000000"/>
                </a:solidFill>
                <a:latin typeface="Arial" panose="020B0604020202020204" pitchFamily="34" charset="0"/>
              </a:rPr>
              <a:t>’s employee, ongoing monitoring of the corrective actions is not necessary. </a:t>
            </a:r>
          </a:p>
          <a:p>
            <a:pPr marL="0" indent="0">
              <a:buNone/>
            </a:pPr>
            <a:endParaRPr lang="en-US" sz="2400" b="0" i="0" u="none" strike="noStrike" baseline="0" dirty="0">
              <a:solidFill>
                <a:srgbClr val="000000"/>
              </a:solidFill>
              <a:latin typeface="Arial" panose="020B0604020202020204" pitchFamily="34" charset="0"/>
            </a:endParaRPr>
          </a:p>
          <a:p>
            <a:pPr marL="742950">
              <a:buFont typeface="+mj-lt"/>
              <a:buAutoNum type="alphaUcPeriod"/>
              <a:tabLst>
                <a:tab pos="803275" algn="l"/>
              </a:tabLst>
            </a:pPr>
            <a:r>
              <a:rPr lang="en-US" sz="1800" b="0" i="0" u="none" strike="noStrike" baseline="0" dirty="0">
                <a:solidFill>
                  <a:srgbClr val="000000"/>
                </a:solidFill>
                <a:latin typeface="Arial" panose="020B0604020202020204" pitchFamily="34" charset="0"/>
              </a:rPr>
              <a:t>True </a:t>
            </a:r>
          </a:p>
          <a:p>
            <a:pPr marL="742950">
              <a:buFont typeface="+mj-lt"/>
              <a:buAutoNum type="alphaUcPeriod"/>
              <a:tabLst>
                <a:tab pos="803275" algn="l"/>
              </a:tabLst>
            </a:pPr>
            <a:r>
              <a:rPr lang="en-US" sz="1800" b="0" i="0" u="none" strike="noStrike" baseline="0" dirty="0">
                <a:solidFill>
                  <a:srgbClr val="000000"/>
                </a:solidFill>
                <a:latin typeface="Arial" panose="020B0604020202020204" pitchFamily="34" charset="0"/>
              </a:rPr>
              <a:t>False </a:t>
            </a:r>
          </a:p>
          <a:p>
            <a:endParaRPr lang="en-US" dirty="0"/>
          </a:p>
          <a:p>
            <a:endParaRPr lang="en-US" dirty="0"/>
          </a:p>
        </p:txBody>
      </p:sp>
      <p:sp>
        <p:nvSpPr>
          <p:cNvPr id="4" name="TextBox 3">
            <a:extLst>
              <a:ext uri="{FF2B5EF4-FFF2-40B4-BE49-F238E27FC236}">
                <a16:creationId xmlns:a16="http://schemas.microsoft.com/office/drawing/2014/main" id="{A79BFD0A-CB10-8759-B9BE-8F99DC643B48}"/>
              </a:ext>
            </a:extLst>
          </p:cNvPr>
          <p:cNvSpPr txBox="1"/>
          <p:nvPr/>
        </p:nvSpPr>
        <p:spPr>
          <a:xfrm>
            <a:off x="2669135" y="3105563"/>
            <a:ext cx="6430944" cy="2860358"/>
          </a:xfrm>
          <a:prstGeom prst="roundRect">
            <a:avLst/>
          </a:prstGeom>
          <a:solidFill>
            <a:srgbClr val="FF9933"/>
          </a:solidFill>
        </p:spPr>
        <p:txBody>
          <a:bodyPr wrap="square" rtlCol="0">
            <a:spAutoFit/>
          </a:bodyPr>
          <a:lstStyle/>
          <a:p>
            <a:pPr algn="ctr"/>
            <a:r>
              <a:rPr lang="en-US" b="1" dirty="0"/>
              <a:t>Correct response</a:t>
            </a:r>
          </a:p>
          <a:p>
            <a:endParaRPr lang="en-US" dirty="0"/>
          </a:p>
          <a:p>
            <a:r>
              <a:rPr lang="en-US" dirty="0"/>
              <a:t>B. False. </a:t>
            </a:r>
          </a:p>
          <a:p>
            <a:endParaRPr lang="en-US" dirty="0"/>
          </a:p>
          <a:p>
            <a:r>
              <a:rPr lang="en-US" dirty="0"/>
              <a:t>Ongoing monitoring activities include regular reviews confirming ongoing compliance and confirm that effective corrective actions are in place.</a:t>
            </a:r>
          </a:p>
          <a:p>
            <a:endParaRPr lang="en-US" dirty="0"/>
          </a:p>
          <a:p>
            <a:endParaRPr lang="en-US" dirty="0"/>
          </a:p>
        </p:txBody>
      </p:sp>
    </p:spTree>
    <p:extLst>
      <p:ext uri="{BB962C8B-B14F-4D97-AF65-F5344CB8AC3E}">
        <p14:creationId xmlns:p14="http://schemas.microsoft.com/office/powerpoint/2010/main" val="343757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130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allAtOnce"/>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5837BA-AAB6-6970-0081-644E7B7C77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33D99E-22FE-9F0C-F717-B5E901120F21}"/>
              </a:ext>
            </a:extLst>
          </p:cNvPr>
          <p:cNvSpPr>
            <a:spLocks noGrp="1"/>
          </p:cNvSpPr>
          <p:nvPr>
            <p:ph type="title"/>
          </p:nvPr>
        </p:nvSpPr>
        <p:spPr>
          <a:xfrm>
            <a:off x="301752" y="667512"/>
            <a:ext cx="11165711" cy="685802"/>
          </a:xfrm>
        </p:spPr>
        <p:txBody>
          <a:bodyPr anchor="t">
            <a:normAutofit/>
          </a:bodyPr>
          <a:lstStyle/>
          <a:p>
            <a:r>
              <a:rPr lang="en-US" dirty="0"/>
              <a:t>Training Summary and Knowledge Check</a:t>
            </a:r>
          </a:p>
        </p:txBody>
      </p:sp>
      <p:sp>
        <p:nvSpPr>
          <p:cNvPr id="3" name="Slide Number Placeholder 2">
            <a:extLst>
              <a:ext uri="{FF2B5EF4-FFF2-40B4-BE49-F238E27FC236}">
                <a16:creationId xmlns:a16="http://schemas.microsoft.com/office/drawing/2014/main" id="{7D49CCE4-7BE8-4267-5217-6F227352274A}"/>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28</a:t>
            </a:fld>
            <a:endParaRPr lang="en-US"/>
          </a:p>
        </p:txBody>
      </p:sp>
      <p:sp>
        <p:nvSpPr>
          <p:cNvPr id="5" name="Content Placeholder 4">
            <a:extLst>
              <a:ext uri="{FF2B5EF4-FFF2-40B4-BE49-F238E27FC236}">
                <a16:creationId xmlns:a16="http://schemas.microsoft.com/office/drawing/2014/main" id="{9CE3DF93-F1D5-057E-CB34-28630C3C4E49}"/>
              </a:ext>
            </a:extLst>
          </p:cNvPr>
          <p:cNvSpPr>
            <a:spLocks noGrp="1"/>
          </p:cNvSpPr>
          <p:nvPr>
            <p:ph sz="quarter" idx="14"/>
          </p:nvPr>
        </p:nvSpPr>
        <p:spPr/>
        <p:txBody>
          <a:bodyPr/>
          <a:lstStyle/>
          <a:p>
            <a:pPr marL="0" indent="0">
              <a:buNone/>
            </a:pPr>
            <a:r>
              <a:rPr lang="en-US" sz="2400" b="0" i="0" u="none" strike="noStrike" baseline="0" dirty="0">
                <a:solidFill>
                  <a:srgbClr val="000000"/>
                </a:solidFill>
                <a:latin typeface="Arial" panose="020B0604020202020204" pitchFamily="34" charset="0"/>
              </a:rPr>
              <a:t>Medicare Parts C and D plan plans are not required to have a compliance program. </a:t>
            </a:r>
          </a:p>
          <a:p>
            <a:pPr marL="0" indent="0">
              <a:buNone/>
            </a:pPr>
            <a:endParaRPr lang="en-US" sz="2400" b="0" i="0" u="none" strike="noStrike" baseline="0" dirty="0">
              <a:solidFill>
                <a:srgbClr val="000000"/>
              </a:solidFill>
              <a:latin typeface="Arial" panose="020B0604020202020204" pitchFamily="34" charset="0"/>
            </a:endParaRPr>
          </a:p>
          <a:p>
            <a:pPr marL="742950">
              <a:buFont typeface="+mj-lt"/>
              <a:buAutoNum type="alphaUcPeriod"/>
              <a:tabLst>
                <a:tab pos="803275" algn="l"/>
              </a:tabLst>
            </a:pPr>
            <a:r>
              <a:rPr lang="en-US" sz="1800" b="0" i="0" u="none" strike="noStrike" baseline="0" dirty="0">
                <a:solidFill>
                  <a:srgbClr val="000000"/>
                </a:solidFill>
                <a:latin typeface="Arial" panose="020B0604020202020204" pitchFamily="34" charset="0"/>
              </a:rPr>
              <a:t>True </a:t>
            </a:r>
          </a:p>
          <a:p>
            <a:pPr marL="742950">
              <a:buFont typeface="+mj-lt"/>
              <a:buAutoNum type="alphaUcPeriod"/>
              <a:tabLst>
                <a:tab pos="803275" algn="l"/>
              </a:tabLst>
            </a:pPr>
            <a:r>
              <a:rPr lang="en-US" sz="1800" b="0" i="0" u="none" strike="noStrike" baseline="0" dirty="0">
                <a:solidFill>
                  <a:srgbClr val="000000"/>
                </a:solidFill>
                <a:latin typeface="Arial" panose="020B0604020202020204" pitchFamily="34" charset="0"/>
              </a:rPr>
              <a:t>False </a:t>
            </a:r>
          </a:p>
          <a:p>
            <a:endParaRPr lang="en-US" dirty="0"/>
          </a:p>
          <a:p>
            <a:endParaRPr lang="en-US" dirty="0"/>
          </a:p>
        </p:txBody>
      </p:sp>
      <p:sp>
        <p:nvSpPr>
          <p:cNvPr id="4" name="TextBox 3">
            <a:extLst>
              <a:ext uri="{FF2B5EF4-FFF2-40B4-BE49-F238E27FC236}">
                <a16:creationId xmlns:a16="http://schemas.microsoft.com/office/drawing/2014/main" id="{03BBB4C8-2048-30FD-793C-776B422712EC}"/>
              </a:ext>
            </a:extLst>
          </p:cNvPr>
          <p:cNvSpPr txBox="1"/>
          <p:nvPr/>
        </p:nvSpPr>
        <p:spPr>
          <a:xfrm>
            <a:off x="2669135" y="2630059"/>
            <a:ext cx="7006206" cy="2553891"/>
          </a:xfrm>
          <a:prstGeom prst="roundRect">
            <a:avLst/>
          </a:prstGeom>
          <a:solidFill>
            <a:srgbClr val="FF9933"/>
          </a:solidFill>
        </p:spPr>
        <p:txBody>
          <a:bodyPr wrap="square" rtlCol="0">
            <a:spAutoFit/>
          </a:bodyPr>
          <a:lstStyle/>
          <a:p>
            <a:pPr algn="ctr"/>
            <a:r>
              <a:rPr lang="en-US" b="1" dirty="0"/>
              <a:t>Correct response</a:t>
            </a:r>
          </a:p>
          <a:p>
            <a:endParaRPr lang="en-US" dirty="0"/>
          </a:p>
          <a:p>
            <a:r>
              <a:rPr lang="en-US" dirty="0"/>
              <a:t>B. False. </a:t>
            </a:r>
          </a:p>
          <a:p>
            <a:endParaRPr lang="en-US" dirty="0"/>
          </a:p>
          <a:p>
            <a:pPr marL="0" indent="0">
              <a:buNone/>
            </a:pPr>
            <a:r>
              <a:rPr lang="en-US" dirty="0"/>
              <a:t>FDRs are to implement and maintain an effective compliance program for its Medicare Parts C and D contracts with MA plans.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38906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100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allAtOnce"/>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40A25F-3D64-E458-98F6-DD1F14F8D7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E642AC-2684-850C-0D23-C4FC1968BF0A}"/>
              </a:ext>
            </a:extLst>
          </p:cNvPr>
          <p:cNvSpPr>
            <a:spLocks noGrp="1"/>
          </p:cNvSpPr>
          <p:nvPr>
            <p:ph type="title"/>
          </p:nvPr>
        </p:nvSpPr>
        <p:spPr>
          <a:xfrm>
            <a:off x="301752" y="667512"/>
            <a:ext cx="11165711" cy="685802"/>
          </a:xfrm>
        </p:spPr>
        <p:txBody>
          <a:bodyPr anchor="t">
            <a:normAutofit/>
          </a:bodyPr>
          <a:lstStyle/>
          <a:p>
            <a:r>
              <a:rPr lang="en-US" dirty="0"/>
              <a:t>Training Summary and Knowledge Check</a:t>
            </a:r>
          </a:p>
        </p:txBody>
      </p:sp>
      <p:sp>
        <p:nvSpPr>
          <p:cNvPr id="3" name="Slide Number Placeholder 2">
            <a:extLst>
              <a:ext uri="{FF2B5EF4-FFF2-40B4-BE49-F238E27FC236}">
                <a16:creationId xmlns:a16="http://schemas.microsoft.com/office/drawing/2014/main" id="{3B03A84B-09A8-F91C-5C57-EAA8233C6E0E}"/>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29</a:t>
            </a:fld>
            <a:endParaRPr lang="en-US"/>
          </a:p>
        </p:txBody>
      </p:sp>
      <p:sp>
        <p:nvSpPr>
          <p:cNvPr id="5" name="Content Placeholder 4">
            <a:extLst>
              <a:ext uri="{FF2B5EF4-FFF2-40B4-BE49-F238E27FC236}">
                <a16:creationId xmlns:a16="http://schemas.microsoft.com/office/drawing/2014/main" id="{7E25AD2F-91BB-FB19-8C1C-8961A3C3E04E}"/>
              </a:ext>
            </a:extLst>
          </p:cNvPr>
          <p:cNvSpPr>
            <a:spLocks noGrp="1"/>
          </p:cNvSpPr>
          <p:nvPr>
            <p:ph sz="quarter" idx="14"/>
          </p:nvPr>
        </p:nvSpPr>
        <p:spPr/>
        <p:txBody>
          <a:bodyPr/>
          <a:lstStyle/>
          <a:p>
            <a:pPr marL="0" indent="0">
              <a:buNone/>
            </a:pPr>
            <a:r>
              <a:rPr lang="en-US" sz="2400" b="0" i="0" u="none" strike="noStrike" baseline="0" dirty="0">
                <a:solidFill>
                  <a:srgbClr val="000000"/>
                </a:solidFill>
                <a:latin typeface="Arial" panose="020B0604020202020204" pitchFamily="34" charset="0"/>
              </a:rPr>
              <a:t>At a minimum, an effective compliance program includes four core requirements. </a:t>
            </a:r>
          </a:p>
          <a:p>
            <a:pPr marL="0" indent="0">
              <a:buNone/>
            </a:pPr>
            <a:endParaRPr lang="en-US" sz="2400" b="0" i="0" u="none" strike="noStrike" baseline="0" dirty="0">
              <a:solidFill>
                <a:srgbClr val="000000"/>
              </a:solidFill>
              <a:latin typeface="Arial" panose="020B0604020202020204" pitchFamily="34" charset="0"/>
            </a:endParaRPr>
          </a:p>
          <a:p>
            <a:pPr marL="742950">
              <a:buFont typeface="+mj-lt"/>
              <a:buAutoNum type="alphaUcPeriod"/>
              <a:tabLst>
                <a:tab pos="803275" algn="l"/>
              </a:tabLst>
            </a:pPr>
            <a:r>
              <a:rPr lang="en-US" sz="1800" b="0" i="0" u="none" strike="noStrike" baseline="0" dirty="0">
                <a:solidFill>
                  <a:srgbClr val="000000"/>
                </a:solidFill>
                <a:latin typeface="Arial" panose="020B0604020202020204" pitchFamily="34" charset="0"/>
              </a:rPr>
              <a:t>True </a:t>
            </a:r>
          </a:p>
          <a:p>
            <a:pPr marL="742950">
              <a:buFont typeface="+mj-lt"/>
              <a:buAutoNum type="alphaUcPeriod"/>
              <a:tabLst>
                <a:tab pos="803275" algn="l"/>
              </a:tabLst>
            </a:pPr>
            <a:r>
              <a:rPr lang="en-US" sz="1800" b="0" i="0" u="none" strike="noStrike" baseline="0" dirty="0">
                <a:solidFill>
                  <a:srgbClr val="000000"/>
                </a:solidFill>
                <a:latin typeface="Arial" panose="020B0604020202020204" pitchFamily="34" charset="0"/>
              </a:rPr>
              <a:t>False </a:t>
            </a:r>
          </a:p>
          <a:p>
            <a:endParaRPr lang="en-US" dirty="0"/>
          </a:p>
          <a:p>
            <a:endParaRPr lang="en-US" dirty="0"/>
          </a:p>
        </p:txBody>
      </p:sp>
      <p:sp>
        <p:nvSpPr>
          <p:cNvPr id="4" name="TextBox 3">
            <a:extLst>
              <a:ext uri="{FF2B5EF4-FFF2-40B4-BE49-F238E27FC236}">
                <a16:creationId xmlns:a16="http://schemas.microsoft.com/office/drawing/2014/main" id="{9F42C08C-A105-B9D9-0D07-038CFCBF63D7}"/>
              </a:ext>
            </a:extLst>
          </p:cNvPr>
          <p:cNvSpPr txBox="1"/>
          <p:nvPr/>
        </p:nvSpPr>
        <p:spPr>
          <a:xfrm>
            <a:off x="2669135" y="2630059"/>
            <a:ext cx="6430944" cy="2553891"/>
          </a:xfrm>
          <a:prstGeom prst="roundRect">
            <a:avLst/>
          </a:prstGeom>
          <a:solidFill>
            <a:srgbClr val="FF9933"/>
          </a:solidFill>
        </p:spPr>
        <p:txBody>
          <a:bodyPr wrap="square" rtlCol="0">
            <a:spAutoFit/>
          </a:bodyPr>
          <a:lstStyle/>
          <a:p>
            <a:pPr algn="ctr"/>
            <a:r>
              <a:rPr lang="en-US" b="1" dirty="0"/>
              <a:t>Correct response</a:t>
            </a:r>
          </a:p>
          <a:p>
            <a:endParaRPr lang="en-US" dirty="0"/>
          </a:p>
          <a:p>
            <a:r>
              <a:rPr lang="en-US" dirty="0"/>
              <a:t>B. False. </a:t>
            </a:r>
          </a:p>
          <a:p>
            <a:endParaRPr lang="en-US" dirty="0"/>
          </a:p>
          <a:p>
            <a:r>
              <a:rPr lang="en-US" dirty="0"/>
              <a:t>An effective compliance program include seven core requirements.</a:t>
            </a:r>
          </a:p>
          <a:p>
            <a:endParaRPr lang="en-US" dirty="0"/>
          </a:p>
          <a:p>
            <a:endParaRPr lang="en-US" dirty="0"/>
          </a:p>
        </p:txBody>
      </p:sp>
    </p:spTree>
    <p:extLst>
      <p:ext uri="{BB962C8B-B14F-4D97-AF65-F5344CB8AC3E}">
        <p14:creationId xmlns:p14="http://schemas.microsoft.com/office/powerpoint/2010/main" val="1133918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100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allAtOnce"/>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1CCB0E-3707-62D5-9161-B35B693850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A604D0-F4C4-CEDF-D715-33E43129BD84}"/>
              </a:ext>
            </a:extLst>
          </p:cNvPr>
          <p:cNvSpPr>
            <a:spLocks noGrp="1"/>
          </p:cNvSpPr>
          <p:nvPr>
            <p:ph type="title"/>
          </p:nvPr>
        </p:nvSpPr>
        <p:spPr>
          <a:xfrm>
            <a:off x="301752" y="667512"/>
            <a:ext cx="11165711" cy="685802"/>
          </a:xfrm>
        </p:spPr>
        <p:txBody>
          <a:bodyPr anchor="t">
            <a:normAutofit/>
          </a:bodyPr>
          <a:lstStyle/>
          <a:p>
            <a:r>
              <a:rPr lang="en-US" dirty="0"/>
              <a:t>Acronyms</a:t>
            </a:r>
          </a:p>
        </p:txBody>
      </p:sp>
      <p:sp>
        <p:nvSpPr>
          <p:cNvPr id="3" name="Slide Number Placeholder 2">
            <a:extLst>
              <a:ext uri="{FF2B5EF4-FFF2-40B4-BE49-F238E27FC236}">
                <a16:creationId xmlns:a16="http://schemas.microsoft.com/office/drawing/2014/main" id="{30001A36-5F31-BE62-829F-61303A009525}"/>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3</a:t>
            </a:fld>
            <a:endParaRPr lang="en-US"/>
          </a:p>
        </p:txBody>
      </p:sp>
      <p:sp>
        <p:nvSpPr>
          <p:cNvPr id="7" name="Content Placeholder 6">
            <a:extLst>
              <a:ext uri="{FF2B5EF4-FFF2-40B4-BE49-F238E27FC236}">
                <a16:creationId xmlns:a16="http://schemas.microsoft.com/office/drawing/2014/main" id="{E679E9DF-27BF-902A-74BD-04D22CB6BB1E}"/>
              </a:ext>
            </a:extLst>
          </p:cNvPr>
          <p:cNvSpPr>
            <a:spLocks noGrp="1"/>
          </p:cNvSpPr>
          <p:nvPr>
            <p:ph sz="quarter" idx="14"/>
          </p:nvPr>
        </p:nvSpPr>
        <p:spPr/>
        <p:txBody>
          <a:bodyPr/>
          <a:lstStyle/>
          <a:p>
            <a:pPr marL="0" indent="0">
              <a:buNone/>
            </a:pPr>
            <a:r>
              <a:rPr lang="en-US" dirty="0"/>
              <a:t>The following common acronyms are used throughout the course.</a:t>
            </a:r>
          </a:p>
          <a:p>
            <a:pPr marL="0" indent="0">
              <a:buNone/>
            </a:pPr>
            <a:endParaRPr lang="en-US" dirty="0"/>
          </a:p>
        </p:txBody>
      </p:sp>
      <p:graphicFrame>
        <p:nvGraphicFramePr>
          <p:cNvPr id="8" name="Content Placeholder 3">
            <a:extLst>
              <a:ext uri="{FF2B5EF4-FFF2-40B4-BE49-F238E27FC236}">
                <a16:creationId xmlns:a16="http://schemas.microsoft.com/office/drawing/2014/main" id="{AC4BA78C-C14C-D612-959C-6EDEDD7A3A65}"/>
              </a:ext>
            </a:extLst>
          </p:cNvPr>
          <p:cNvGraphicFramePr>
            <a:graphicFrameLocks/>
          </p:cNvGraphicFramePr>
          <p:nvPr>
            <p:extLst>
              <p:ext uri="{D42A27DB-BD31-4B8C-83A1-F6EECF244321}">
                <p14:modId xmlns:p14="http://schemas.microsoft.com/office/powerpoint/2010/main" val="3002542105"/>
              </p:ext>
            </p:extLst>
          </p:nvPr>
        </p:nvGraphicFramePr>
        <p:xfrm>
          <a:off x="826484" y="2320135"/>
          <a:ext cx="6528909" cy="3501179"/>
        </p:xfrm>
        <a:graphic>
          <a:graphicData uri="http://schemas.openxmlformats.org/drawingml/2006/table">
            <a:tbl>
              <a:tblPr>
                <a:tableStyleId>{5C22544A-7EE6-4342-B048-85BDC9FD1C3A}</a:tableStyleId>
              </a:tblPr>
              <a:tblGrid>
                <a:gridCol w="972171">
                  <a:extLst>
                    <a:ext uri="{9D8B030D-6E8A-4147-A177-3AD203B41FA5}">
                      <a16:colId xmlns:a16="http://schemas.microsoft.com/office/drawing/2014/main" val="734495125"/>
                    </a:ext>
                  </a:extLst>
                </a:gridCol>
                <a:gridCol w="5556738">
                  <a:extLst>
                    <a:ext uri="{9D8B030D-6E8A-4147-A177-3AD203B41FA5}">
                      <a16:colId xmlns:a16="http://schemas.microsoft.com/office/drawing/2014/main" val="3299250279"/>
                    </a:ext>
                  </a:extLst>
                </a:gridCol>
              </a:tblGrid>
              <a:tr h="312605">
                <a:tc>
                  <a:txBody>
                    <a:bodyPr/>
                    <a:lstStyle/>
                    <a:p>
                      <a:pPr marL="0" marR="0">
                        <a:buNone/>
                      </a:pPr>
                      <a:r>
                        <a:rPr lang="en-US" sz="1800" kern="100" dirty="0">
                          <a:effectLst/>
                        </a:rPr>
                        <a:t>CFR </a:t>
                      </a:r>
                      <a:endParaRPr lang="en-US" sz="1300" kern="100" dirty="0">
                        <a:solidFill>
                          <a:srgbClr val="000000"/>
                        </a:solidFill>
                        <a:effectLst/>
                        <a:latin typeface="Times New Roman" panose="02020603050405020304" pitchFamily="18" charset="0"/>
                        <a:ea typeface="Aptos" panose="020B0004020202020204" pitchFamily="34" charset="0"/>
                      </a:endParaRPr>
                    </a:p>
                  </a:txBody>
                  <a:tcPr marL="76452" marR="76452" marT="0" marB="0"/>
                </a:tc>
                <a:tc>
                  <a:txBody>
                    <a:bodyPr/>
                    <a:lstStyle/>
                    <a:p>
                      <a:pPr marL="0" marR="0">
                        <a:buNone/>
                      </a:pPr>
                      <a:r>
                        <a:rPr lang="en-US" sz="1800" kern="100">
                          <a:effectLst/>
                        </a:rPr>
                        <a:t>Code of Federal Regulations </a:t>
                      </a:r>
                      <a:endParaRPr lang="en-US" sz="1300" kern="100">
                        <a:solidFill>
                          <a:srgbClr val="000000"/>
                        </a:solidFill>
                        <a:effectLst/>
                        <a:latin typeface="Times New Roman" panose="02020603050405020304" pitchFamily="18" charset="0"/>
                        <a:ea typeface="Aptos" panose="020B0004020202020204" pitchFamily="34" charset="0"/>
                      </a:endParaRPr>
                    </a:p>
                  </a:txBody>
                  <a:tcPr marL="76452" marR="76452" marT="0" marB="0"/>
                </a:tc>
                <a:extLst>
                  <a:ext uri="{0D108BD9-81ED-4DB2-BD59-A6C34878D82A}">
                    <a16:rowId xmlns:a16="http://schemas.microsoft.com/office/drawing/2014/main" val="1891151345"/>
                  </a:ext>
                </a:extLst>
              </a:tr>
              <a:tr h="307880">
                <a:tc>
                  <a:txBody>
                    <a:bodyPr/>
                    <a:lstStyle/>
                    <a:p>
                      <a:pPr marL="0" marR="0">
                        <a:buNone/>
                      </a:pPr>
                      <a:r>
                        <a:rPr lang="en-US" sz="1800" kern="100" dirty="0">
                          <a:effectLst/>
                        </a:rPr>
                        <a:t>CMS </a:t>
                      </a:r>
                      <a:endParaRPr lang="en-US" sz="1300" kern="100" dirty="0">
                        <a:solidFill>
                          <a:srgbClr val="000000"/>
                        </a:solidFill>
                        <a:effectLst/>
                        <a:latin typeface="Times New Roman" panose="02020603050405020304" pitchFamily="18" charset="0"/>
                        <a:ea typeface="Aptos" panose="020B0004020202020204" pitchFamily="34" charset="0"/>
                      </a:endParaRPr>
                    </a:p>
                  </a:txBody>
                  <a:tcPr marL="76452" marR="76452" marT="0" marB="0">
                    <a:noFill/>
                  </a:tcPr>
                </a:tc>
                <a:tc>
                  <a:txBody>
                    <a:bodyPr/>
                    <a:lstStyle/>
                    <a:p>
                      <a:pPr marL="0" marR="0">
                        <a:buNone/>
                      </a:pPr>
                      <a:r>
                        <a:rPr lang="en-US" sz="1800" kern="100" dirty="0">
                          <a:effectLst/>
                        </a:rPr>
                        <a:t>Centers for Medicare &amp; Medicaid Services </a:t>
                      </a:r>
                      <a:endParaRPr lang="en-US" sz="1300" kern="100" dirty="0">
                        <a:solidFill>
                          <a:srgbClr val="000000"/>
                        </a:solidFill>
                        <a:effectLst/>
                        <a:latin typeface="Times New Roman" panose="02020603050405020304" pitchFamily="18" charset="0"/>
                        <a:ea typeface="Aptos" panose="020B0004020202020204" pitchFamily="34" charset="0"/>
                      </a:endParaRPr>
                    </a:p>
                  </a:txBody>
                  <a:tcPr marL="76452" marR="76452" marT="0" marB="0">
                    <a:noFill/>
                  </a:tcPr>
                </a:tc>
                <a:extLst>
                  <a:ext uri="{0D108BD9-81ED-4DB2-BD59-A6C34878D82A}">
                    <a16:rowId xmlns:a16="http://schemas.microsoft.com/office/drawing/2014/main" val="4204148133"/>
                  </a:ext>
                </a:extLst>
              </a:tr>
              <a:tr h="341644">
                <a:tc>
                  <a:txBody>
                    <a:bodyPr/>
                    <a:lstStyle/>
                    <a:p>
                      <a:pPr marL="0" marR="0">
                        <a:buNone/>
                      </a:pPr>
                      <a:r>
                        <a:rPr lang="en-US" sz="1800" kern="100">
                          <a:effectLst/>
                        </a:rPr>
                        <a:t>FDR </a:t>
                      </a:r>
                      <a:endParaRPr lang="en-US" sz="1300" kern="100">
                        <a:solidFill>
                          <a:srgbClr val="000000"/>
                        </a:solidFill>
                        <a:effectLst/>
                        <a:latin typeface="Times New Roman" panose="02020603050405020304" pitchFamily="18" charset="0"/>
                        <a:ea typeface="Aptos" panose="020B0004020202020204" pitchFamily="34" charset="0"/>
                      </a:endParaRPr>
                    </a:p>
                  </a:txBody>
                  <a:tcPr marL="76452" marR="76452" marT="0" marB="0"/>
                </a:tc>
                <a:tc>
                  <a:txBody>
                    <a:bodyPr/>
                    <a:lstStyle/>
                    <a:p>
                      <a:pPr marL="0" marR="0">
                        <a:buNone/>
                      </a:pPr>
                      <a:r>
                        <a:rPr lang="en-US" sz="1800" kern="100">
                          <a:effectLst/>
                        </a:rPr>
                        <a:t>First-tier, Downstream, and Related Entity </a:t>
                      </a:r>
                      <a:endParaRPr lang="en-US" sz="1300" kern="100">
                        <a:solidFill>
                          <a:srgbClr val="000000"/>
                        </a:solidFill>
                        <a:effectLst/>
                        <a:latin typeface="Times New Roman" panose="02020603050405020304" pitchFamily="18" charset="0"/>
                        <a:ea typeface="Aptos" panose="020B0004020202020204" pitchFamily="34" charset="0"/>
                      </a:endParaRPr>
                    </a:p>
                  </a:txBody>
                  <a:tcPr marL="76452" marR="76452" marT="0" marB="0"/>
                </a:tc>
                <a:extLst>
                  <a:ext uri="{0D108BD9-81ED-4DB2-BD59-A6C34878D82A}">
                    <a16:rowId xmlns:a16="http://schemas.microsoft.com/office/drawing/2014/main" val="2367677405"/>
                  </a:ext>
                </a:extLst>
              </a:tr>
              <a:tr h="312605">
                <a:tc>
                  <a:txBody>
                    <a:bodyPr/>
                    <a:lstStyle/>
                    <a:p>
                      <a:pPr marL="0" marR="0">
                        <a:buNone/>
                      </a:pPr>
                      <a:r>
                        <a:rPr lang="en-US" sz="1800" kern="100">
                          <a:effectLst/>
                        </a:rPr>
                        <a:t>FWA </a:t>
                      </a:r>
                      <a:endParaRPr lang="en-US" sz="1300" kern="100">
                        <a:solidFill>
                          <a:srgbClr val="000000"/>
                        </a:solidFill>
                        <a:effectLst/>
                        <a:latin typeface="Times New Roman" panose="02020603050405020304" pitchFamily="18" charset="0"/>
                        <a:ea typeface="Aptos" panose="020B0004020202020204" pitchFamily="34" charset="0"/>
                      </a:endParaRPr>
                    </a:p>
                  </a:txBody>
                  <a:tcPr marL="76452" marR="76452" marT="0" marB="0">
                    <a:noFill/>
                  </a:tcPr>
                </a:tc>
                <a:tc>
                  <a:txBody>
                    <a:bodyPr/>
                    <a:lstStyle/>
                    <a:p>
                      <a:pPr marL="0" marR="0">
                        <a:buNone/>
                      </a:pPr>
                      <a:r>
                        <a:rPr lang="en-US" sz="1800" kern="100" dirty="0">
                          <a:effectLst/>
                        </a:rPr>
                        <a:t>Fraud, Waste, and Abuse </a:t>
                      </a:r>
                      <a:endParaRPr lang="en-US" sz="1300" kern="100" dirty="0">
                        <a:solidFill>
                          <a:srgbClr val="000000"/>
                        </a:solidFill>
                        <a:effectLst/>
                        <a:latin typeface="Times New Roman" panose="02020603050405020304" pitchFamily="18" charset="0"/>
                        <a:ea typeface="Aptos" panose="020B0004020202020204" pitchFamily="34" charset="0"/>
                      </a:endParaRPr>
                    </a:p>
                  </a:txBody>
                  <a:tcPr marL="76452" marR="76452" marT="0" marB="0">
                    <a:noFill/>
                  </a:tcPr>
                </a:tc>
                <a:extLst>
                  <a:ext uri="{0D108BD9-81ED-4DB2-BD59-A6C34878D82A}">
                    <a16:rowId xmlns:a16="http://schemas.microsoft.com/office/drawing/2014/main" val="883698040"/>
                  </a:ext>
                </a:extLst>
              </a:tr>
              <a:tr h="350586">
                <a:tc>
                  <a:txBody>
                    <a:bodyPr/>
                    <a:lstStyle/>
                    <a:p>
                      <a:pPr marL="0" marR="0">
                        <a:buNone/>
                      </a:pPr>
                      <a:r>
                        <a:rPr lang="en-US" sz="1800" kern="100">
                          <a:effectLst/>
                        </a:rPr>
                        <a:t>HHS </a:t>
                      </a:r>
                      <a:endParaRPr lang="en-US" sz="1300" kern="100">
                        <a:solidFill>
                          <a:srgbClr val="000000"/>
                        </a:solidFill>
                        <a:effectLst/>
                        <a:latin typeface="Times New Roman" panose="02020603050405020304" pitchFamily="18" charset="0"/>
                        <a:ea typeface="Aptos" panose="020B0004020202020204" pitchFamily="34" charset="0"/>
                      </a:endParaRPr>
                    </a:p>
                  </a:txBody>
                  <a:tcPr marL="76452" marR="76452" marT="0" marB="0"/>
                </a:tc>
                <a:tc>
                  <a:txBody>
                    <a:bodyPr/>
                    <a:lstStyle/>
                    <a:p>
                      <a:pPr marL="0" marR="0">
                        <a:buNone/>
                      </a:pPr>
                      <a:r>
                        <a:rPr lang="en-US" sz="1800" kern="100" dirty="0">
                          <a:effectLst/>
                        </a:rPr>
                        <a:t>U.S. Department of Health &amp; Human Services </a:t>
                      </a:r>
                      <a:endParaRPr lang="en-US" sz="1300" kern="100" dirty="0">
                        <a:solidFill>
                          <a:srgbClr val="000000"/>
                        </a:solidFill>
                        <a:effectLst/>
                        <a:latin typeface="Times New Roman" panose="02020603050405020304" pitchFamily="18" charset="0"/>
                        <a:ea typeface="Aptos" panose="020B0004020202020204" pitchFamily="34" charset="0"/>
                      </a:endParaRPr>
                    </a:p>
                  </a:txBody>
                  <a:tcPr marL="76452" marR="76452" marT="0" marB="0"/>
                </a:tc>
                <a:extLst>
                  <a:ext uri="{0D108BD9-81ED-4DB2-BD59-A6C34878D82A}">
                    <a16:rowId xmlns:a16="http://schemas.microsoft.com/office/drawing/2014/main" val="4260880634"/>
                  </a:ext>
                </a:extLst>
              </a:tr>
              <a:tr h="312605">
                <a:tc>
                  <a:txBody>
                    <a:bodyPr/>
                    <a:lstStyle/>
                    <a:p>
                      <a:pPr marL="0" marR="0">
                        <a:buNone/>
                      </a:pPr>
                      <a:r>
                        <a:rPr lang="en-US" sz="1800" kern="100" dirty="0">
                          <a:effectLst/>
                        </a:rPr>
                        <a:t>MA </a:t>
                      </a:r>
                      <a:endParaRPr lang="en-US" sz="1300" kern="100" dirty="0">
                        <a:solidFill>
                          <a:srgbClr val="000000"/>
                        </a:solidFill>
                        <a:effectLst/>
                        <a:latin typeface="Times New Roman" panose="02020603050405020304" pitchFamily="18" charset="0"/>
                        <a:ea typeface="Aptos" panose="020B0004020202020204" pitchFamily="34" charset="0"/>
                      </a:endParaRPr>
                    </a:p>
                  </a:txBody>
                  <a:tcPr marL="76452" marR="76452" marT="0" marB="0">
                    <a:noFill/>
                  </a:tcPr>
                </a:tc>
                <a:tc>
                  <a:txBody>
                    <a:bodyPr/>
                    <a:lstStyle/>
                    <a:p>
                      <a:pPr marL="0" marR="0">
                        <a:buNone/>
                      </a:pPr>
                      <a:r>
                        <a:rPr lang="en-US" sz="1800" kern="100" dirty="0">
                          <a:effectLst/>
                        </a:rPr>
                        <a:t>Medicare Advantage </a:t>
                      </a:r>
                      <a:endParaRPr lang="en-US" sz="1300" kern="100" dirty="0">
                        <a:solidFill>
                          <a:srgbClr val="000000"/>
                        </a:solidFill>
                        <a:effectLst/>
                        <a:latin typeface="Times New Roman" panose="02020603050405020304" pitchFamily="18" charset="0"/>
                        <a:ea typeface="Aptos" panose="020B0004020202020204" pitchFamily="34" charset="0"/>
                      </a:endParaRPr>
                    </a:p>
                  </a:txBody>
                  <a:tcPr marL="76452" marR="76452" marT="0" marB="0">
                    <a:noFill/>
                  </a:tcPr>
                </a:tc>
                <a:extLst>
                  <a:ext uri="{0D108BD9-81ED-4DB2-BD59-A6C34878D82A}">
                    <a16:rowId xmlns:a16="http://schemas.microsoft.com/office/drawing/2014/main" val="1290851829"/>
                  </a:ext>
                </a:extLst>
              </a:tr>
              <a:tr h="312605">
                <a:tc>
                  <a:txBody>
                    <a:bodyPr/>
                    <a:lstStyle/>
                    <a:p>
                      <a:pPr marL="0" marR="0">
                        <a:buNone/>
                      </a:pPr>
                      <a:r>
                        <a:rPr lang="en-US" sz="1800" kern="100">
                          <a:effectLst/>
                        </a:rPr>
                        <a:t>MAO </a:t>
                      </a:r>
                      <a:endParaRPr lang="en-US" sz="1300" kern="100">
                        <a:solidFill>
                          <a:srgbClr val="000000"/>
                        </a:solidFill>
                        <a:effectLst/>
                        <a:latin typeface="Times New Roman" panose="02020603050405020304" pitchFamily="18" charset="0"/>
                        <a:ea typeface="Aptos" panose="020B0004020202020204" pitchFamily="34" charset="0"/>
                      </a:endParaRPr>
                    </a:p>
                  </a:txBody>
                  <a:tcPr marL="76452" marR="76452" marT="0" marB="0"/>
                </a:tc>
                <a:tc>
                  <a:txBody>
                    <a:bodyPr/>
                    <a:lstStyle/>
                    <a:p>
                      <a:pPr marL="0" marR="0">
                        <a:buNone/>
                      </a:pPr>
                      <a:r>
                        <a:rPr lang="en-US" sz="1800" kern="100">
                          <a:effectLst/>
                        </a:rPr>
                        <a:t>Medicare Advantage Organization </a:t>
                      </a:r>
                      <a:endParaRPr lang="en-US" sz="1300" kern="100">
                        <a:solidFill>
                          <a:srgbClr val="000000"/>
                        </a:solidFill>
                        <a:effectLst/>
                        <a:latin typeface="Times New Roman" panose="02020603050405020304" pitchFamily="18" charset="0"/>
                        <a:ea typeface="Aptos" panose="020B0004020202020204" pitchFamily="34" charset="0"/>
                      </a:endParaRPr>
                    </a:p>
                  </a:txBody>
                  <a:tcPr marL="76452" marR="76452" marT="0" marB="0"/>
                </a:tc>
                <a:extLst>
                  <a:ext uri="{0D108BD9-81ED-4DB2-BD59-A6C34878D82A}">
                    <a16:rowId xmlns:a16="http://schemas.microsoft.com/office/drawing/2014/main" val="3878421042"/>
                  </a:ext>
                </a:extLst>
              </a:tr>
              <a:tr h="312834">
                <a:tc>
                  <a:txBody>
                    <a:bodyPr/>
                    <a:lstStyle/>
                    <a:p>
                      <a:pPr marL="0" marR="0">
                        <a:buNone/>
                      </a:pPr>
                      <a:r>
                        <a:rPr lang="en-US" sz="1800" kern="100" dirty="0">
                          <a:effectLst/>
                        </a:rPr>
                        <a:t>MA-PD </a:t>
                      </a:r>
                      <a:endParaRPr lang="en-US" sz="1300" kern="100" dirty="0">
                        <a:solidFill>
                          <a:srgbClr val="000000"/>
                        </a:solidFill>
                        <a:effectLst/>
                        <a:latin typeface="Times New Roman" panose="02020603050405020304" pitchFamily="18" charset="0"/>
                        <a:ea typeface="Aptos" panose="020B0004020202020204" pitchFamily="34" charset="0"/>
                      </a:endParaRPr>
                    </a:p>
                  </a:txBody>
                  <a:tcPr marL="76452" marR="76452" marT="0" marB="0">
                    <a:noFill/>
                  </a:tcPr>
                </a:tc>
                <a:tc>
                  <a:txBody>
                    <a:bodyPr/>
                    <a:lstStyle/>
                    <a:p>
                      <a:pPr marL="0" marR="0">
                        <a:buNone/>
                      </a:pPr>
                      <a:r>
                        <a:rPr lang="en-US" sz="1800" kern="100" dirty="0">
                          <a:effectLst/>
                        </a:rPr>
                        <a:t>Medicare Advantage Prescription Drug </a:t>
                      </a:r>
                      <a:endParaRPr lang="en-US" sz="1300" kern="100" dirty="0">
                        <a:solidFill>
                          <a:srgbClr val="000000"/>
                        </a:solidFill>
                        <a:effectLst/>
                        <a:latin typeface="Times New Roman" panose="02020603050405020304" pitchFamily="18" charset="0"/>
                        <a:ea typeface="Aptos" panose="020B0004020202020204" pitchFamily="34" charset="0"/>
                      </a:endParaRPr>
                    </a:p>
                  </a:txBody>
                  <a:tcPr marL="76452" marR="76452" marT="0" marB="0">
                    <a:noFill/>
                  </a:tcPr>
                </a:tc>
                <a:extLst>
                  <a:ext uri="{0D108BD9-81ED-4DB2-BD59-A6C34878D82A}">
                    <a16:rowId xmlns:a16="http://schemas.microsoft.com/office/drawing/2014/main" val="3718991300"/>
                  </a:ext>
                </a:extLst>
              </a:tr>
              <a:tr h="312605">
                <a:tc>
                  <a:txBody>
                    <a:bodyPr/>
                    <a:lstStyle/>
                    <a:p>
                      <a:pPr marL="0" marR="0">
                        <a:buNone/>
                      </a:pPr>
                      <a:r>
                        <a:rPr lang="en-US" sz="1800" kern="100">
                          <a:effectLst/>
                        </a:rPr>
                        <a:t>MLN </a:t>
                      </a:r>
                      <a:endParaRPr lang="en-US" sz="1300" kern="100">
                        <a:solidFill>
                          <a:srgbClr val="000000"/>
                        </a:solidFill>
                        <a:effectLst/>
                        <a:latin typeface="Times New Roman" panose="02020603050405020304" pitchFamily="18" charset="0"/>
                        <a:ea typeface="Aptos" panose="020B0004020202020204" pitchFamily="34" charset="0"/>
                      </a:endParaRPr>
                    </a:p>
                  </a:txBody>
                  <a:tcPr marL="76452" marR="76452" marT="0" marB="0"/>
                </a:tc>
                <a:tc>
                  <a:txBody>
                    <a:bodyPr/>
                    <a:lstStyle/>
                    <a:p>
                      <a:pPr marL="0" marR="0">
                        <a:buNone/>
                      </a:pPr>
                      <a:r>
                        <a:rPr lang="en-US" sz="1800" kern="100" dirty="0">
                          <a:effectLst/>
                        </a:rPr>
                        <a:t>Medicare Learning Network</a:t>
                      </a:r>
                      <a:r>
                        <a:rPr lang="en-US" sz="1800" kern="100" baseline="30000" dirty="0">
                          <a:effectLst/>
                        </a:rPr>
                        <a:t>®</a:t>
                      </a:r>
                      <a:r>
                        <a:rPr lang="en-US" sz="1800" kern="100" dirty="0">
                          <a:effectLst/>
                        </a:rPr>
                        <a:t> </a:t>
                      </a:r>
                      <a:endParaRPr lang="en-US" sz="1300" kern="100" dirty="0">
                        <a:solidFill>
                          <a:srgbClr val="000000"/>
                        </a:solidFill>
                        <a:effectLst/>
                        <a:latin typeface="Times New Roman" panose="02020603050405020304" pitchFamily="18" charset="0"/>
                        <a:ea typeface="Aptos" panose="020B0004020202020204" pitchFamily="34" charset="0"/>
                      </a:endParaRPr>
                    </a:p>
                  </a:txBody>
                  <a:tcPr marL="76452" marR="76452" marT="0" marB="0"/>
                </a:tc>
                <a:extLst>
                  <a:ext uri="{0D108BD9-81ED-4DB2-BD59-A6C34878D82A}">
                    <a16:rowId xmlns:a16="http://schemas.microsoft.com/office/drawing/2014/main" val="2671742404"/>
                  </a:ext>
                </a:extLst>
              </a:tr>
              <a:tr h="312605">
                <a:tc>
                  <a:txBody>
                    <a:bodyPr/>
                    <a:lstStyle/>
                    <a:p>
                      <a:pPr marL="0" marR="0">
                        <a:buNone/>
                      </a:pPr>
                      <a:r>
                        <a:rPr lang="en-US" sz="1800" kern="100" dirty="0">
                          <a:effectLst/>
                        </a:rPr>
                        <a:t>OIG </a:t>
                      </a:r>
                      <a:endParaRPr lang="en-US" sz="1300" kern="100" dirty="0">
                        <a:solidFill>
                          <a:srgbClr val="000000"/>
                        </a:solidFill>
                        <a:effectLst/>
                        <a:latin typeface="Times New Roman" panose="02020603050405020304" pitchFamily="18" charset="0"/>
                        <a:ea typeface="Aptos" panose="020B0004020202020204" pitchFamily="34" charset="0"/>
                      </a:endParaRPr>
                    </a:p>
                  </a:txBody>
                  <a:tcPr marL="76452" marR="76452" marT="0" marB="0">
                    <a:noFill/>
                  </a:tcPr>
                </a:tc>
                <a:tc>
                  <a:txBody>
                    <a:bodyPr/>
                    <a:lstStyle/>
                    <a:p>
                      <a:pPr marL="0" marR="0">
                        <a:buNone/>
                      </a:pPr>
                      <a:r>
                        <a:rPr lang="en-US" sz="1800" kern="100" dirty="0">
                          <a:effectLst/>
                        </a:rPr>
                        <a:t>Office of Inspector General </a:t>
                      </a:r>
                      <a:endParaRPr lang="en-US" sz="1300" kern="100" dirty="0">
                        <a:solidFill>
                          <a:srgbClr val="000000"/>
                        </a:solidFill>
                        <a:effectLst/>
                        <a:latin typeface="Times New Roman" panose="02020603050405020304" pitchFamily="18" charset="0"/>
                        <a:ea typeface="Aptos" panose="020B0004020202020204" pitchFamily="34" charset="0"/>
                      </a:endParaRPr>
                    </a:p>
                  </a:txBody>
                  <a:tcPr marL="76452" marR="76452" marT="0" marB="0">
                    <a:noFill/>
                  </a:tcPr>
                </a:tc>
                <a:extLst>
                  <a:ext uri="{0D108BD9-81ED-4DB2-BD59-A6C34878D82A}">
                    <a16:rowId xmlns:a16="http://schemas.microsoft.com/office/drawing/2014/main" val="1240752256"/>
                  </a:ext>
                </a:extLst>
              </a:tr>
              <a:tr h="312605">
                <a:tc>
                  <a:txBody>
                    <a:bodyPr/>
                    <a:lstStyle/>
                    <a:p>
                      <a:pPr marL="0" marR="0">
                        <a:buNone/>
                      </a:pPr>
                      <a:r>
                        <a:rPr lang="en-US" sz="1800" kern="100">
                          <a:effectLst/>
                        </a:rPr>
                        <a:t>PDP </a:t>
                      </a:r>
                      <a:endParaRPr lang="en-US" sz="1300" kern="100">
                        <a:solidFill>
                          <a:srgbClr val="000000"/>
                        </a:solidFill>
                        <a:effectLst/>
                        <a:latin typeface="Times New Roman" panose="02020603050405020304" pitchFamily="18" charset="0"/>
                        <a:ea typeface="Aptos" panose="020B0004020202020204" pitchFamily="34" charset="0"/>
                      </a:endParaRPr>
                    </a:p>
                  </a:txBody>
                  <a:tcPr marL="76452" marR="76452" marT="0" marB="0"/>
                </a:tc>
                <a:tc>
                  <a:txBody>
                    <a:bodyPr/>
                    <a:lstStyle/>
                    <a:p>
                      <a:pPr marL="0" marR="0">
                        <a:buNone/>
                      </a:pPr>
                      <a:r>
                        <a:rPr lang="en-US" sz="1800" kern="100" dirty="0">
                          <a:effectLst/>
                        </a:rPr>
                        <a:t>Prescription Drug Plan </a:t>
                      </a:r>
                      <a:endParaRPr lang="en-US" sz="1300" kern="100" dirty="0">
                        <a:solidFill>
                          <a:srgbClr val="000000"/>
                        </a:solidFill>
                        <a:effectLst/>
                        <a:latin typeface="Times New Roman" panose="02020603050405020304" pitchFamily="18" charset="0"/>
                        <a:ea typeface="Aptos" panose="020B0004020202020204" pitchFamily="34" charset="0"/>
                      </a:endParaRPr>
                    </a:p>
                  </a:txBody>
                  <a:tcPr marL="76452" marR="76452" marT="0" marB="0"/>
                </a:tc>
                <a:extLst>
                  <a:ext uri="{0D108BD9-81ED-4DB2-BD59-A6C34878D82A}">
                    <a16:rowId xmlns:a16="http://schemas.microsoft.com/office/drawing/2014/main" val="2698874701"/>
                  </a:ext>
                </a:extLst>
              </a:tr>
            </a:tbl>
          </a:graphicData>
        </a:graphic>
      </p:graphicFrame>
    </p:spTree>
    <p:extLst>
      <p:ext uri="{BB962C8B-B14F-4D97-AF65-F5344CB8AC3E}">
        <p14:creationId xmlns:p14="http://schemas.microsoft.com/office/powerpoint/2010/main" val="3275367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C15BBC-FD2D-3EC0-7FBA-CD80487543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7DBE9F-1310-9F34-B1E3-40BCD6EAEDB6}"/>
              </a:ext>
            </a:extLst>
          </p:cNvPr>
          <p:cNvSpPr>
            <a:spLocks noGrp="1"/>
          </p:cNvSpPr>
          <p:nvPr>
            <p:ph type="title"/>
          </p:nvPr>
        </p:nvSpPr>
        <p:spPr>
          <a:xfrm>
            <a:off x="301752" y="667512"/>
            <a:ext cx="11165711" cy="685802"/>
          </a:xfrm>
        </p:spPr>
        <p:txBody>
          <a:bodyPr anchor="t">
            <a:normAutofit/>
          </a:bodyPr>
          <a:lstStyle/>
          <a:p>
            <a:r>
              <a:rPr lang="en-US" dirty="0"/>
              <a:t>Training Summary and Knowledge Check</a:t>
            </a:r>
          </a:p>
        </p:txBody>
      </p:sp>
      <p:sp>
        <p:nvSpPr>
          <p:cNvPr id="3" name="Slide Number Placeholder 2">
            <a:extLst>
              <a:ext uri="{FF2B5EF4-FFF2-40B4-BE49-F238E27FC236}">
                <a16:creationId xmlns:a16="http://schemas.microsoft.com/office/drawing/2014/main" id="{E260E77E-6CED-E95A-AB97-02AF3E2A1A5D}"/>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30</a:t>
            </a:fld>
            <a:endParaRPr lang="en-US"/>
          </a:p>
        </p:txBody>
      </p:sp>
      <p:sp>
        <p:nvSpPr>
          <p:cNvPr id="5" name="Content Placeholder 4">
            <a:extLst>
              <a:ext uri="{FF2B5EF4-FFF2-40B4-BE49-F238E27FC236}">
                <a16:creationId xmlns:a16="http://schemas.microsoft.com/office/drawing/2014/main" id="{EBCC1EE8-35A9-3EC1-220B-6E9E083FB8E1}"/>
              </a:ext>
            </a:extLst>
          </p:cNvPr>
          <p:cNvSpPr>
            <a:spLocks noGrp="1"/>
          </p:cNvSpPr>
          <p:nvPr>
            <p:ph sz="quarter" idx="14"/>
          </p:nvPr>
        </p:nvSpPr>
        <p:spPr/>
        <p:txBody>
          <a:bodyPr/>
          <a:lstStyle/>
          <a:p>
            <a:pPr marL="0" indent="0">
              <a:buNone/>
            </a:pPr>
            <a:r>
              <a:rPr lang="en-US" sz="2400" b="0" i="0" u="none" strike="noStrike" baseline="0" dirty="0">
                <a:solidFill>
                  <a:srgbClr val="000000"/>
                </a:solidFill>
                <a:latin typeface="Arial" panose="020B0604020202020204" pitchFamily="34" charset="0"/>
              </a:rPr>
              <a:t>Standards/Code of Conduct are the same for every Medicare Parts C and D Sponsor. </a:t>
            </a:r>
          </a:p>
          <a:p>
            <a:pPr marL="0" indent="0">
              <a:buNone/>
            </a:pPr>
            <a:endParaRPr lang="en-US" sz="2400" b="0" i="0" u="none" strike="noStrike" baseline="0" dirty="0">
              <a:solidFill>
                <a:srgbClr val="000000"/>
              </a:solidFill>
              <a:latin typeface="Arial" panose="020B0604020202020204" pitchFamily="34" charset="0"/>
            </a:endParaRPr>
          </a:p>
          <a:p>
            <a:pPr marL="742950">
              <a:buFont typeface="+mj-lt"/>
              <a:buAutoNum type="alphaUcPeriod"/>
              <a:tabLst>
                <a:tab pos="803275" algn="l"/>
              </a:tabLst>
            </a:pPr>
            <a:r>
              <a:rPr lang="en-US" sz="1800" b="0" i="0" u="none" strike="noStrike" baseline="0" dirty="0">
                <a:solidFill>
                  <a:srgbClr val="000000"/>
                </a:solidFill>
                <a:latin typeface="Arial" panose="020B0604020202020204" pitchFamily="34" charset="0"/>
              </a:rPr>
              <a:t>True </a:t>
            </a:r>
          </a:p>
          <a:p>
            <a:pPr marL="742950">
              <a:buFont typeface="+mj-lt"/>
              <a:buAutoNum type="alphaUcPeriod"/>
              <a:tabLst>
                <a:tab pos="803275" algn="l"/>
              </a:tabLst>
            </a:pPr>
            <a:r>
              <a:rPr lang="en-US" sz="1800" b="0" i="0" u="none" strike="noStrike" baseline="0" dirty="0">
                <a:solidFill>
                  <a:srgbClr val="000000"/>
                </a:solidFill>
                <a:latin typeface="Arial" panose="020B0604020202020204" pitchFamily="34" charset="0"/>
              </a:rPr>
              <a:t>False </a:t>
            </a:r>
          </a:p>
          <a:p>
            <a:endParaRPr lang="en-US" dirty="0"/>
          </a:p>
          <a:p>
            <a:endParaRPr lang="en-US" dirty="0"/>
          </a:p>
        </p:txBody>
      </p:sp>
      <p:sp>
        <p:nvSpPr>
          <p:cNvPr id="4" name="TextBox 3">
            <a:extLst>
              <a:ext uri="{FF2B5EF4-FFF2-40B4-BE49-F238E27FC236}">
                <a16:creationId xmlns:a16="http://schemas.microsoft.com/office/drawing/2014/main" id="{752564C0-1CB5-2963-E846-E1954FE16540}"/>
              </a:ext>
            </a:extLst>
          </p:cNvPr>
          <p:cNvSpPr txBox="1"/>
          <p:nvPr/>
        </p:nvSpPr>
        <p:spPr>
          <a:xfrm>
            <a:off x="2669134" y="2630059"/>
            <a:ext cx="7747611" cy="3473291"/>
          </a:xfrm>
          <a:prstGeom prst="roundRect">
            <a:avLst/>
          </a:prstGeom>
          <a:solidFill>
            <a:srgbClr val="FF9933"/>
          </a:solidFill>
        </p:spPr>
        <p:txBody>
          <a:bodyPr wrap="square" rtlCol="0">
            <a:spAutoFit/>
          </a:bodyPr>
          <a:lstStyle/>
          <a:p>
            <a:pPr algn="ctr"/>
            <a:r>
              <a:rPr lang="en-US" b="1" dirty="0"/>
              <a:t>Correct response</a:t>
            </a:r>
          </a:p>
          <a:p>
            <a:endParaRPr lang="en-US" dirty="0"/>
          </a:p>
          <a:p>
            <a:r>
              <a:rPr lang="en-US" dirty="0"/>
              <a:t>B. False. </a:t>
            </a:r>
          </a:p>
          <a:p>
            <a:endParaRPr lang="en-US" dirty="0"/>
          </a:p>
          <a:p>
            <a:r>
              <a:rPr lang="en-US" sz="1800" dirty="0"/>
              <a:t>Codes vary by FDR. The FDR should tailor the Code content to their individual FDR’s culture and business operations. </a:t>
            </a:r>
          </a:p>
          <a:p>
            <a:endParaRPr lang="en-US" sz="1800" dirty="0"/>
          </a:p>
          <a:p>
            <a:r>
              <a:rPr lang="en-US" sz="1800" dirty="0"/>
              <a:t>Fallon Health has developed and posted a </a:t>
            </a:r>
            <a:r>
              <a:rPr lang="en-US" sz="1800" dirty="0">
                <a:hlinkClick r:id="rId2"/>
              </a:rPr>
              <a:t>Business Partners and Health Care Providers Code of Conduct</a:t>
            </a:r>
            <a:r>
              <a:rPr lang="en-US" sz="1800" dirty="0"/>
              <a:t> to ensure our FDRs understand our expectations of our FDRs.</a:t>
            </a:r>
          </a:p>
          <a:p>
            <a:endParaRPr lang="en-US" dirty="0"/>
          </a:p>
        </p:txBody>
      </p:sp>
    </p:spTree>
    <p:extLst>
      <p:ext uri="{BB962C8B-B14F-4D97-AF65-F5344CB8AC3E}">
        <p14:creationId xmlns:p14="http://schemas.microsoft.com/office/powerpoint/2010/main" val="2217023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100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allAtOnce"/>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41287F-AC12-45A6-F7BD-9DE058797D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038C48-CAE1-4DC4-223E-D7A27952B21C}"/>
              </a:ext>
            </a:extLst>
          </p:cNvPr>
          <p:cNvSpPr>
            <a:spLocks noGrp="1"/>
          </p:cNvSpPr>
          <p:nvPr>
            <p:ph type="title"/>
          </p:nvPr>
        </p:nvSpPr>
        <p:spPr>
          <a:xfrm>
            <a:off x="301752" y="667512"/>
            <a:ext cx="11165711" cy="685802"/>
          </a:xfrm>
        </p:spPr>
        <p:txBody>
          <a:bodyPr anchor="t">
            <a:normAutofit/>
          </a:bodyPr>
          <a:lstStyle/>
          <a:p>
            <a:r>
              <a:rPr lang="en-US" dirty="0"/>
              <a:t>Training Summary and Knowledge Check</a:t>
            </a:r>
          </a:p>
        </p:txBody>
      </p:sp>
      <p:sp>
        <p:nvSpPr>
          <p:cNvPr id="3" name="Slide Number Placeholder 2">
            <a:extLst>
              <a:ext uri="{FF2B5EF4-FFF2-40B4-BE49-F238E27FC236}">
                <a16:creationId xmlns:a16="http://schemas.microsoft.com/office/drawing/2014/main" id="{7F5F1EBD-8C72-EC4F-9A8F-391539500163}"/>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31</a:t>
            </a:fld>
            <a:endParaRPr lang="en-US"/>
          </a:p>
        </p:txBody>
      </p:sp>
      <p:sp>
        <p:nvSpPr>
          <p:cNvPr id="5" name="Content Placeholder 4">
            <a:extLst>
              <a:ext uri="{FF2B5EF4-FFF2-40B4-BE49-F238E27FC236}">
                <a16:creationId xmlns:a16="http://schemas.microsoft.com/office/drawing/2014/main" id="{930E11A0-9EE5-02E3-906D-00EFED01AA45}"/>
              </a:ext>
            </a:extLst>
          </p:cNvPr>
          <p:cNvSpPr>
            <a:spLocks noGrp="1"/>
          </p:cNvSpPr>
          <p:nvPr>
            <p:ph sz="quarter" idx="14"/>
          </p:nvPr>
        </p:nvSpPr>
        <p:spPr/>
        <p:txBody>
          <a:bodyPr/>
          <a:lstStyle/>
          <a:p>
            <a:pPr marL="0" indent="0">
              <a:buNone/>
            </a:pPr>
            <a:r>
              <a:rPr lang="en-US" sz="2400" b="0" i="0" u="none" strike="noStrike" baseline="0" dirty="0">
                <a:solidFill>
                  <a:srgbClr val="000000"/>
                </a:solidFill>
                <a:latin typeface="Arial" panose="020B0604020202020204" pitchFamily="34" charset="0"/>
              </a:rPr>
              <a:t>Correcting non-compliance ______________. </a:t>
            </a:r>
          </a:p>
          <a:p>
            <a:pPr marL="0" indent="0">
              <a:buNone/>
            </a:pPr>
            <a:endParaRPr lang="en-US" sz="2400" b="0" i="0" u="none" strike="noStrike" baseline="0" dirty="0">
              <a:solidFill>
                <a:srgbClr val="000000"/>
              </a:solidFill>
              <a:latin typeface="Arial" panose="020B0604020202020204" pitchFamily="34" charset="0"/>
            </a:endParaRPr>
          </a:p>
          <a:p>
            <a:pPr marL="742950">
              <a:buFont typeface="+mj-lt"/>
              <a:buAutoNum type="alphaUcPeriod"/>
              <a:tabLst>
                <a:tab pos="803275" algn="l"/>
              </a:tabLst>
            </a:pPr>
            <a:r>
              <a:rPr lang="en-US" sz="1800" b="0" i="0" u="none" strike="noStrike" baseline="0" dirty="0">
                <a:solidFill>
                  <a:srgbClr val="000000"/>
                </a:solidFill>
                <a:latin typeface="Arial" panose="020B0604020202020204" pitchFamily="34" charset="0"/>
              </a:rPr>
              <a:t>Protects enrollees, avoids recurrence of the same non-compliance, and promotes efficiency </a:t>
            </a:r>
          </a:p>
          <a:p>
            <a:pPr marL="742950">
              <a:buFont typeface="+mj-lt"/>
              <a:buAutoNum type="alphaUcPeriod"/>
              <a:tabLst>
                <a:tab pos="803275" algn="l"/>
              </a:tabLst>
            </a:pPr>
            <a:r>
              <a:rPr lang="en-US" sz="1800" b="0" i="0" u="none" strike="noStrike" baseline="0" dirty="0">
                <a:solidFill>
                  <a:srgbClr val="000000"/>
                </a:solidFill>
                <a:latin typeface="Arial" panose="020B0604020202020204" pitchFamily="34" charset="0"/>
              </a:rPr>
              <a:t>Ensures bonuses for all employees</a:t>
            </a:r>
          </a:p>
          <a:p>
            <a:pPr marL="742950">
              <a:buFont typeface="+mj-lt"/>
              <a:buAutoNum type="alphaUcPeriod"/>
              <a:tabLst>
                <a:tab pos="803275" algn="l"/>
              </a:tabLst>
            </a:pPr>
            <a:r>
              <a:rPr lang="en-US" sz="1800" b="0" i="0" u="none" strike="noStrike" baseline="0" dirty="0">
                <a:solidFill>
                  <a:srgbClr val="000000"/>
                </a:solidFill>
                <a:latin typeface="Arial" panose="020B0604020202020204" pitchFamily="34" charset="0"/>
              </a:rPr>
              <a:t>Both A and B.</a:t>
            </a:r>
          </a:p>
          <a:p>
            <a:endParaRPr lang="en-US" dirty="0"/>
          </a:p>
          <a:p>
            <a:endParaRPr lang="en-US" dirty="0"/>
          </a:p>
        </p:txBody>
      </p:sp>
      <p:sp>
        <p:nvSpPr>
          <p:cNvPr id="4" name="TextBox 3">
            <a:extLst>
              <a:ext uri="{FF2B5EF4-FFF2-40B4-BE49-F238E27FC236}">
                <a16:creationId xmlns:a16="http://schemas.microsoft.com/office/drawing/2014/main" id="{8BDF6F6A-E0F2-5FBE-D3E6-A055FEF8FF75}"/>
              </a:ext>
            </a:extLst>
          </p:cNvPr>
          <p:cNvSpPr txBox="1"/>
          <p:nvPr/>
        </p:nvSpPr>
        <p:spPr>
          <a:xfrm>
            <a:off x="2669135" y="3636597"/>
            <a:ext cx="6430944" cy="2247424"/>
          </a:xfrm>
          <a:prstGeom prst="roundRect">
            <a:avLst/>
          </a:prstGeom>
          <a:solidFill>
            <a:srgbClr val="FF9933"/>
          </a:solidFill>
        </p:spPr>
        <p:txBody>
          <a:bodyPr wrap="square" rtlCol="0">
            <a:spAutoFit/>
          </a:bodyPr>
          <a:lstStyle/>
          <a:p>
            <a:pPr algn="ctr"/>
            <a:r>
              <a:rPr lang="en-US" b="1" dirty="0"/>
              <a:t>Correct response</a:t>
            </a:r>
          </a:p>
          <a:p>
            <a:endParaRPr lang="en-US" dirty="0"/>
          </a:p>
          <a:p>
            <a:r>
              <a:rPr lang="en-US" dirty="0"/>
              <a:t>A. </a:t>
            </a:r>
            <a:r>
              <a:rPr lang="en-US" sz="1800" b="0" i="0" u="none" strike="noStrike" baseline="0" dirty="0">
                <a:solidFill>
                  <a:srgbClr val="000000"/>
                </a:solidFill>
                <a:latin typeface="Arial" panose="020B0604020202020204" pitchFamily="34" charset="0"/>
              </a:rPr>
              <a:t>Protects enrollees, avoids recurrence of the same non-compliance, and promotes efficiency </a:t>
            </a:r>
          </a:p>
          <a:p>
            <a:endParaRPr lang="en-US" dirty="0"/>
          </a:p>
          <a:p>
            <a:endParaRPr lang="en-US" dirty="0"/>
          </a:p>
          <a:p>
            <a:endParaRPr lang="en-US" dirty="0"/>
          </a:p>
        </p:txBody>
      </p:sp>
    </p:spTree>
    <p:extLst>
      <p:ext uri="{BB962C8B-B14F-4D97-AF65-F5344CB8AC3E}">
        <p14:creationId xmlns:p14="http://schemas.microsoft.com/office/powerpoint/2010/main" val="77572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100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allAtOnce"/>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C558F-22D2-3615-56D9-AD40BFEDAC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2BADAE-2B9F-10C6-DF72-A563F87A0BF1}"/>
              </a:ext>
            </a:extLst>
          </p:cNvPr>
          <p:cNvSpPr>
            <a:spLocks noGrp="1"/>
          </p:cNvSpPr>
          <p:nvPr>
            <p:ph type="title"/>
          </p:nvPr>
        </p:nvSpPr>
        <p:spPr>
          <a:xfrm>
            <a:off x="301752" y="667512"/>
            <a:ext cx="11165711" cy="685802"/>
          </a:xfrm>
        </p:spPr>
        <p:txBody>
          <a:bodyPr anchor="t">
            <a:normAutofit/>
          </a:bodyPr>
          <a:lstStyle/>
          <a:p>
            <a:r>
              <a:rPr lang="en-US" dirty="0"/>
              <a:t>Training Summary and Knowledge Check</a:t>
            </a:r>
          </a:p>
        </p:txBody>
      </p:sp>
      <p:sp>
        <p:nvSpPr>
          <p:cNvPr id="3" name="Slide Number Placeholder 2">
            <a:extLst>
              <a:ext uri="{FF2B5EF4-FFF2-40B4-BE49-F238E27FC236}">
                <a16:creationId xmlns:a16="http://schemas.microsoft.com/office/drawing/2014/main" id="{9A76696B-18F0-32EB-CA4E-00C27E88DA7C}"/>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32</a:t>
            </a:fld>
            <a:endParaRPr lang="en-US"/>
          </a:p>
        </p:txBody>
      </p:sp>
      <p:sp>
        <p:nvSpPr>
          <p:cNvPr id="5" name="Content Placeholder 4">
            <a:extLst>
              <a:ext uri="{FF2B5EF4-FFF2-40B4-BE49-F238E27FC236}">
                <a16:creationId xmlns:a16="http://schemas.microsoft.com/office/drawing/2014/main" id="{DCAD48EF-C77F-85E7-DAE4-5370AD508622}"/>
              </a:ext>
            </a:extLst>
          </p:cNvPr>
          <p:cNvSpPr>
            <a:spLocks noGrp="1"/>
          </p:cNvSpPr>
          <p:nvPr>
            <p:ph sz="quarter" idx="14"/>
          </p:nvPr>
        </p:nvSpPr>
        <p:spPr/>
        <p:txBody>
          <a:bodyPr/>
          <a:lstStyle/>
          <a:p>
            <a:pPr marL="0" indent="0">
              <a:buNone/>
            </a:pPr>
            <a:r>
              <a:rPr lang="en-US" sz="2400" dirty="0"/>
              <a:t>What are some of the consequences for non-compliance, fraudulent, or unethical behavior?</a:t>
            </a:r>
            <a:endParaRPr lang="en-US" sz="1800" dirty="0"/>
          </a:p>
          <a:p>
            <a:pPr marL="0" indent="0">
              <a:buNone/>
            </a:pPr>
            <a:endParaRPr lang="en-US" sz="1800" dirty="0"/>
          </a:p>
          <a:p>
            <a:pPr marL="974725" indent="-514350">
              <a:buFont typeface="+mj-lt"/>
              <a:buAutoNum type="alphaUcPeriod"/>
            </a:pPr>
            <a:r>
              <a:rPr lang="en-US" sz="1800" dirty="0"/>
              <a:t>Disciplinary action</a:t>
            </a:r>
          </a:p>
          <a:p>
            <a:pPr marL="974725" indent="-514350">
              <a:buFont typeface="+mj-lt"/>
              <a:buAutoNum type="alphaUcPeriod"/>
            </a:pPr>
            <a:r>
              <a:rPr lang="en-US" sz="1800" dirty="0"/>
              <a:t>Termination of employment or contact</a:t>
            </a:r>
          </a:p>
          <a:p>
            <a:pPr marL="974725" indent="-514350">
              <a:buFont typeface="+mj-lt"/>
              <a:buAutoNum type="alphaUcPeriod"/>
            </a:pPr>
            <a:r>
              <a:rPr lang="en-US" sz="1800" dirty="0"/>
              <a:t>Exclusion from participating in all Federal health care programs</a:t>
            </a:r>
          </a:p>
          <a:p>
            <a:pPr marL="974725" indent="-514350">
              <a:buFont typeface="+mj-lt"/>
              <a:buAutoNum type="alphaUcPeriod"/>
            </a:pPr>
            <a:r>
              <a:rPr lang="en-US" sz="1800" dirty="0"/>
              <a:t>All the above</a:t>
            </a:r>
          </a:p>
        </p:txBody>
      </p:sp>
      <p:sp>
        <p:nvSpPr>
          <p:cNvPr id="4" name="TextBox 3">
            <a:extLst>
              <a:ext uri="{FF2B5EF4-FFF2-40B4-BE49-F238E27FC236}">
                <a16:creationId xmlns:a16="http://schemas.microsoft.com/office/drawing/2014/main" id="{4C83B19C-2FA7-0CD7-1366-82BAB9BC063D}"/>
              </a:ext>
            </a:extLst>
          </p:cNvPr>
          <p:cNvSpPr txBox="1"/>
          <p:nvPr/>
        </p:nvSpPr>
        <p:spPr>
          <a:xfrm>
            <a:off x="1511301" y="2576593"/>
            <a:ext cx="8933935" cy="3779758"/>
          </a:xfrm>
          <a:prstGeom prst="roundRect">
            <a:avLst/>
          </a:prstGeom>
          <a:solidFill>
            <a:srgbClr val="FF9933"/>
          </a:solidFill>
        </p:spPr>
        <p:txBody>
          <a:bodyPr wrap="square" rtlCol="0">
            <a:spAutoFit/>
          </a:bodyPr>
          <a:lstStyle/>
          <a:p>
            <a:pPr algn="ctr"/>
            <a:r>
              <a:rPr lang="en-US" b="1" dirty="0"/>
              <a:t>Correct response</a:t>
            </a:r>
          </a:p>
          <a:p>
            <a:endParaRPr lang="en-US" dirty="0"/>
          </a:p>
          <a:p>
            <a:r>
              <a:rPr lang="en-US" dirty="0"/>
              <a:t>D. All the above. </a:t>
            </a:r>
          </a:p>
          <a:p>
            <a:endParaRPr lang="en-US" dirty="0"/>
          </a:p>
          <a:p>
            <a:pPr marL="0" indent="0">
              <a:buNone/>
            </a:pPr>
            <a:r>
              <a:rPr lang="en-US" sz="1800" b="0" i="0" u="none" strike="noStrike" baseline="0" dirty="0">
                <a:solidFill>
                  <a:srgbClr val="000000"/>
                </a:solidFill>
                <a:latin typeface="Arial" panose="020B0604020202020204" pitchFamily="34" charset="0"/>
              </a:rPr>
              <a:t>Failure to follow Medicare Program requirements and CMS guidance can lead to serious consequences, including: Contract termination; Criminal penalties; Exclusion from participating in all Federal health care programs; and Civil monetary penalties.</a:t>
            </a:r>
          </a:p>
          <a:p>
            <a:pPr marL="0" indent="0">
              <a:buNone/>
            </a:pPr>
            <a:endParaRPr lang="en-US" dirty="0">
              <a:solidFill>
                <a:srgbClr val="000000"/>
              </a:solidFill>
              <a:latin typeface="Arial" panose="020B0604020202020204" pitchFamily="34" charset="0"/>
            </a:endParaRPr>
          </a:p>
          <a:p>
            <a:pPr marL="0" indent="0">
              <a:buNone/>
            </a:pPr>
            <a:r>
              <a:rPr lang="en-US" sz="1800" dirty="0">
                <a:solidFill>
                  <a:srgbClr val="000000"/>
                </a:solidFill>
              </a:rPr>
              <a:t>Fallon Health has developed and posted our </a:t>
            </a:r>
            <a:r>
              <a:rPr lang="en-US" sz="1800" dirty="0">
                <a:solidFill>
                  <a:srgbClr val="000000"/>
                </a:solidFill>
                <a:hlinkClick r:id="rId2"/>
              </a:rPr>
              <a:t>Business Partners and Health Care Providers Disciplinary Standards Policy</a:t>
            </a:r>
            <a:r>
              <a:rPr lang="en-US" sz="1800" dirty="0">
                <a:solidFill>
                  <a:srgbClr val="000000"/>
                </a:solidFill>
              </a:rPr>
              <a:t> </a:t>
            </a:r>
            <a:r>
              <a:rPr lang="en-US" sz="1800" dirty="0"/>
              <a:t>to ensure our FDRs understand our expectations of our FDRs.</a:t>
            </a:r>
            <a:endParaRPr lang="en-US" sz="1800" b="0" i="0" u="none" strike="noStrike" baseline="0" dirty="0">
              <a:solidFill>
                <a:srgbClr val="000000"/>
              </a:solidFill>
              <a:latin typeface="Arial" panose="020B0604020202020204" pitchFamily="34" charset="0"/>
            </a:endParaRPr>
          </a:p>
        </p:txBody>
      </p:sp>
    </p:spTree>
    <p:extLst>
      <p:ext uri="{BB962C8B-B14F-4D97-AF65-F5344CB8AC3E}">
        <p14:creationId xmlns:p14="http://schemas.microsoft.com/office/powerpoint/2010/main" val="3117328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100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allAtOnce"/>
      <p:bldP spid="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CFDE8-0C67-A6CB-DB12-658C911DF8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F32A47-E2A8-C50E-D552-756D2EBDB73E}"/>
              </a:ext>
            </a:extLst>
          </p:cNvPr>
          <p:cNvSpPr>
            <a:spLocks noGrp="1"/>
          </p:cNvSpPr>
          <p:nvPr>
            <p:ph type="title"/>
          </p:nvPr>
        </p:nvSpPr>
        <p:spPr>
          <a:xfrm>
            <a:off x="301752" y="667512"/>
            <a:ext cx="11165711" cy="685802"/>
          </a:xfrm>
        </p:spPr>
        <p:txBody>
          <a:bodyPr anchor="t">
            <a:normAutofit/>
          </a:bodyPr>
          <a:lstStyle/>
          <a:p>
            <a:r>
              <a:rPr lang="en-US" dirty="0"/>
              <a:t>Resources</a:t>
            </a:r>
          </a:p>
        </p:txBody>
      </p:sp>
      <p:sp>
        <p:nvSpPr>
          <p:cNvPr id="3" name="Slide Number Placeholder 2">
            <a:extLst>
              <a:ext uri="{FF2B5EF4-FFF2-40B4-BE49-F238E27FC236}">
                <a16:creationId xmlns:a16="http://schemas.microsoft.com/office/drawing/2014/main" id="{B61DC1E1-3CBB-771F-3DEA-47E7545122A7}"/>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33</a:t>
            </a:fld>
            <a:endParaRPr lang="en-US"/>
          </a:p>
        </p:txBody>
      </p:sp>
      <p:sp>
        <p:nvSpPr>
          <p:cNvPr id="5" name="Content Placeholder 4">
            <a:extLst>
              <a:ext uri="{FF2B5EF4-FFF2-40B4-BE49-F238E27FC236}">
                <a16:creationId xmlns:a16="http://schemas.microsoft.com/office/drawing/2014/main" id="{EE604F87-3F4D-E2F6-A2E3-D191A020011D}"/>
              </a:ext>
            </a:extLst>
          </p:cNvPr>
          <p:cNvSpPr>
            <a:spLocks noGrp="1"/>
          </p:cNvSpPr>
          <p:nvPr>
            <p:ph sz="quarter" idx="14"/>
          </p:nvPr>
        </p:nvSpPr>
        <p:spPr/>
        <p:txBody>
          <a:bodyPr>
            <a:normAutofit lnSpcReduction="10000"/>
          </a:bodyPr>
          <a:lstStyle/>
          <a:p>
            <a:r>
              <a:rPr lang="en-US" dirty="0">
                <a:hlinkClick r:id="rId2"/>
              </a:rPr>
              <a:t>Office of Inspector General’s (OIG’s) Compliance Education Materials</a:t>
            </a:r>
            <a:endParaRPr lang="en-US" dirty="0"/>
          </a:p>
          <a:p>
            <a:r>
              <a:rPr lang="en-US" dirty="0">
                <a:hlinkClick r:id="rId3"/>
              </a:rPr>
              <a:t>Health Care Fraud Prevention and Enforcement Action Team Provider Compliance Training</a:t>
            </a:r>
            <a:endParaRPr lang="en-US" dirty="0"/>
          </a:p>
          <a:p>
            <a:r>
              <a:rPr lang="en-US" dirty="0">
                <a:hlinkClick r:id="rId4"/>
              </a:rPr>
              <a:t>OIG’s Health Care Fraud Self-Disclosure</a:t>
            </a:r>
            <a:endParaRPr lang="en-US" dirty="0"/>
          </a:p>
          <a:p>
            <a:r>
              <a:rPr lang="en-US" dirty="0">
                <a:hlinkClick r:id="rId5"/>
              </a:rPr>
              <a:t>Part C and Part D Compliance and Audits - Overview</a:t>
            </a:r>
            <a:endParaRPr lang="en-US" dirty="0"/>
          </a:p>
          <a:p>
            <a:r>
              <a:rPr lang="en-US" dirty="0">
                <a:hlinkClick r:id="rId6"/>
              </a:rPr>
              <a:t>Combating Medicare Parts C and D Fraud, Waste &amp; Abuse</a:t>
            </a:r>
            <a:endParaRPr lang="en-US" dirty="0"/>
          </a:p>
          <a:p>
            <a:r>
              <a:rPr lang="en-US" dirty="0">
                <a:hlinkClick r:id="rId7"/>
              </a:rPr>
              <a:t>Safe Harbor Regulations</a:t>
            </a:r>
            <a:endParaRPr lang="en-US" dirty="0"/>
          </a:p>
          <a:p>
            <a:r>
              <a:rPr lang="en-US" dirty="0">
                <a:hlinkClick r:id="rId8"/>
              </a:rPr>
              <a:t>Web-Based Training | CMS</a:t>
            </a:r>
            <a:endParaRPr lang="en-US" dirty="0"/>
          </a:p>
        </p:txBody>
      </p:sp>
    </p:spTree>
    <p:extLst>
      <p:ext uri="{BB962C8B-B14F-4D97-AF65-F5344CB8AC3E}">
        <p14:creationId xmlns:p14="http://schemas.microsoft.com/office/powerpoint/2010/main" val="4133605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E8DE8D-E1E5-07DB-E3BE-03C9BBB943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A58E31-FB00-6E3E-FEC0-30970F4B6751}"/>
              </a:ext>
            </a:extLst>
          </p:cNvPr>
          <p:cNvSpPr>
            <a:spLocks noGrp="1"/>
          </p:cNvSpPr>
          <p:nvPr>
            <p:ph type="title"/>
          </p:nvPr>
        </p:nvSpPr>
        <p:spPr>
          <a:xfrm>
            <a:off x="301752" y="667512"/>
            <a:ext cx="11165711" cy="685802"/>
          </a:xfrm>
        </p:spPr>
        <p:txBody>
          <a:bodyPr anchor="t">
            <a:normAutofit/>
          </a:bodyPr>
          <a:lstStyle/>
          <a:p>
            <a:r>
              <a:rPr lang="en-US" dirty="0"/>
              <a:t>Overview and Objective</a:t>
            </a:r>
          </a:p>
        </p:txBody>
      </p:sp>
      <p:sp>
        <p:nvSpPr>
          <p:cNvPr id="3" name="Slide Number Placeholder 2">
            <a:extLst>
              <a:ext uri="{FF2B5EF4-FFF2-40B4-BE49-F238E27FC236}">
                <a16:creationId xmlns:a16="http://schemas.microsoft.com/office/drawing/2014/main" id="{D1CD22CF-D525-A449-3C60-F45CD9DFEE4E}"/>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4</a:t>
            </a:fld>
            <a:endParaRPr lang="en-US"/>
          </a:p>
        </p:txBody>
      </p:sp>
      <p:sp>
        <p:nvSpPr>
          <p:cNvPr id="5" name="Content Placeholder 4">
            <a:extLst>
              <a:ext uri="{FF2B5EF4-FFF2-40B4-BE49-F238E27FC236}">
                <a16:creationId xmlns:a16="http://schemas.microsoft.com/office/drawing/2014/main" id="{1785DCF2-D1B8-8109-F543-9747B0AC9F10}"/>
              </a:ext>
            </a:extLst>
          </p:cNvPr>
          <p:cNvSpPr>
            <a:spLocks noGrp="1"/>
          </p:cNvSpPr>
          <p:nvPr>
            <p:ph sz="quarter" idx="14"/>
          </p:nvPr>
        </p:nvSpPr>
        <p:spPr/>
        <p:txBody>
          <a:bodyPr>
            <a:normAutofit lnSpcReduction="10000"/>
          </a:bodyPr>
          <a:lstStyle/>
          <a:p>
            <a:r>
              <a:rPr lang="en-US" sz="1800" dirty="0">
                <a:solidFill>
                  <a:srgbClr val="000000"/>
                </a:solidFill>
              </a:rPr>
              <a:t>This training in and of itself does not ensure an FDR has an “effective Compliance Program.” FDRs are responsible for establishing and executing an effective compliance program according to the CMS regulations and program guidelines.</a:t>
            </a:r>
          </a:p>
          <a:p>
            <a:r>
              <a:rPr lang="en-US" sz="1800" dirty="0"/>
              <a:t>Anyone who provides health or administrative services to Medicare enrollees is to satisfy general compliance and FWA training requirements. You may use this course to satisfy the general compliance training requirements.</a:t>
            </a:r>
          </a:p>
          <a:p>
            <a:r>
              <a:rPr lang="en-US" sz="1800" dirty="0">
                <a:solidFill>
                  <a:srgbClr val="000000"/>
                </a:solidFill>
              </a:rPr>
              <a:t>This </a:t>
            </a:r>
            <a:r>
              <a:rPr lang="en-US" sz="1800" b="0" i="0" u="none" strike="noStrike" baseline="0" dirty="0">
                <a:solidFill>
                  <a:srgbClr val="000000"/>
                </a:solidFill>
                <a:latin typeface="Arial" panose="020B0604020202020204" pitchFamily="34" charset="0"/>
              </a:rPr>
              <a:t>training assists Medicare Parts C and D plan first-tier, downstream, and related entities (FDRs) and their governing bodies to satisfy annual general compliance training requirements in the regulations and sub-regulatory guidance at: </a:t>
            </a:r>
          </a:p>
          <a:p>
            <a:r>
              <a:rPr lang="en-US" sz="1800" b="0" i="0" u="none" strike="noStrike" baseline="0" dirty="0">
                <a:latin typeface="Arial" panose="020B0604020202020204" pitchFamily="34" charset="0"/>
              </a:rPr>
              <a:t>42 CFR §§ </a:t>
            </a:r>
            <a:r>
              <a:rPr lang="en-US" sz="1800" b="0" i="0" u="none" strike="noStrike" baseline="0" dirty="0">
                <a:latin typeface="Arial" panose="020B0604020202020204" pitchFamily="34" charset="0"/>
                <a:hlinkClick r:id="rId2"/>
              </a:rPr>
              <a:t>422.503(b)(4)(vi)</a:t>
            </a:r>
            <a:r>
              <a:rPr lang="en-US" sz="1800" b="0" i="0" u="none" strike="noStrike" baseline="0" dirty="0">
                <a:latin typeface="Arial" panose="020B0604020202020204" pitchFamily="34" charset="0"/>
              </a:rPr>
              <a:t> and </a:t>
            </a:r>
            <a:r>
              <a:rPr lang="en-US" sz="1800" b="0" i="0" u="none" strike="noStrike" baseline="0" dirty="0">
                <a:latin typeface="Arial" panose="020B0604020202020204" pitchFamily="34" charset="0"/>
                <a:hlinkClick r:id="rId3"/>
              </a:rPr>
              <a:t>423.504(b)(4)(vi) </a:t>
            </a:r>
            <a:endParaRPr lang="en-US" sz="1800" b="0" i="0" u="none" strike="noStrike" baseline="0" dirty="0">
              <a:latin typeface="Arial" panose="020B0604020202020204" pitchFamily="34" charset="0"/>
            </a:endParaRPr>
          </a:p>
          <a:p>
            <a:r>
              <a:rPr lang="en-US" sz="1800" b="0" i="0" u="none" strike="noStrike" baseline="0" dirty="0">
                <a:latin typeface="Arial" panose="020B0604020202020204" pitchFamily="34" charset="0"/>
              </a:rPr>
              <a:t>§ 50.3 Element III: Effective Training and Education in Chapter 9 of the Medicare Prescription Drug Benefit Manual and Chapter 21 of the Medicare Managed Care Manual</a:t>
            </a:r>
          </a:p>
          <a:p>
            <a:r>
              <a:rPr lang="en-US" sz="1800" b="0" i="0" u="none" strike="noStrike" baseline="0" dirty="0">
                <a:latin typeface="Arial" panose="020B0604020202020204" pitchFamily="34" charset="0"/>
              </a:rPr>
              <a:t>The Related Links section of the </a:t>
            </a:r>
            <a:r>
              <a:rPr lang="en-US" sz="1800" b="0" i="0" u="none" strike="noStrike" baseline="0" dirty="0">
                <a:latin typeface="Arial" panose="020B0604020202020204" pitchFamily="34" charset="0"/>
                <a:hlinkClick r:id="rId4"/>
              </a:rPr>
              <a:t>CMS Compliance Program Policy and Guidance webpage</a:t>
            </a:r>
            <a:endParaRPr lang="en-US" sz="1800" b="0" i="0" u="none" strike="noStrike" baseline="0" dirty="0">
              <a:latin typeface="Arial" panose="020B0604020202020204" pitchFamily="34" charset="0"/>
            </a:endParaRPr>
          </a:p>
          <a:p>
            <a:r>
              <a:rPr lang="en-US" sz="1800" b="0" i="0" u="none" strike="noStrike" baseline="0" dirty="0">
                <a:latin typeface="Arial" panose="020B0604020202020204" pitchFamily="34" charset="0"/>
              </a:rPr>
              <a:t>After completing this course, you should correctly be able to recognize how a compliance program operates and how compliance concerns and violations should be reported</a:t>
            </a:r>
            <a:r>
              <a:rPr lang="en-US" sz="1800" dirty="0">
                <a:solidFill>
                  <a:srgbClr val="0000FF"/>
                </a:solidFill>
              </a:rPr>
              <a:t>.</a:t>
            </a:r>
            <a:endParaRPr lang="en-US" sz="1800" b="0" i="0" u="none" strike="noStrike" baseline="0" dirty="0">
              <a:latin typeface="Arial" panose="020B0604020202020204" pitchFamily="34" charset="0"/>
            </a:endParaRPr>
          </a:p>
        </p:txBody>
      </p:sp>
    </p:spTree>
    <p:extLst>
      <p:ext uri="{BB962C8B-B14F-4D97-AF65-F5344CB8AC3E}">
        <p14:creationId xmlns:p14="http://schemas.microsoft.com/office/powerpoint/2010/main" val="3081175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EFEFC-4C9A-3CBC-99A4-F71D0CF916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02BD21-5B36-0EA1-ACC1-83886124A46B}"/>
              </a:ext>
            </a:extLst>
          </p:cNvPr>
          <p:cNvSpPr>
            <a:spLocks noGrp="1"/>
          </p:cNvSpPr>
          <p:nvPr>
            <p:ph type="title"/>
          </p:nvPr>
        </p:nvSpPr>
        <p:spPr>
          <a:xfrm>
            <a:off x="301752" y="667512"/>
            <a:ext cx="11165711" cy="685802"/>
          </a:xfrm>
        </p:spPr>
        <p:txBody>
          <a:bodyPr anchor="t">
            <a:normAutofit/>
          </a:bodyPr>
          <a:lstStyle/>
          <a:p>
            <a:r>
              <a:rPr lang="en-US" dirty="0"/>
              <a:t>Overview and Objective</a:t>
            </a:r>
          </a:p>
        </p:txBody>
      </p:sp>
      <p:sp>
        <p:nvSpPr>
          <p:cNvPr id="3" name="Slide Number Placeholder 2">
            <a:extLst>
              <a:ext uri="{FF2B5EF4-FFF2-40B4-BE49-F238E27FC236}">
                <a16:creationId xmlns:a16="http://schemas.microsoft.com/office/drawing/2014/main" id="{AB4E6352-80B0-4C31-7307-22AF3413CEC2}"/>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5</a:t>
            </a:fld>
            <a:endParaRPr lang="en-US"/>
          </a:p>
        </p:txBody>
      </p:sp>
      <p:sp>
        <p:nvSpPr>
          <p:cNvPr id="5" name="Content Placeholder 4">
            <a:extLst>
              <a:ext uri="{FF2B5EF4-FFF2-40B4-BE49-F238E27FC236}">
                <a16:creationId xmlns:a16="http://schemas.microsoft.com/office/drawing/2014/main" id="{65C850D6-5E97-6178-9A1A-FBB78298EA3A}"/>
              </a:ext>
            </a:extLst>
          </p:cNvPr>
          <p:cNvSpPr>
            <a:spLocks noGrp="1"/>
          </p:cNvSpPr>
          <p:nvPr>
            <p:ph sz="quarter" idx="14"/>
          </p:nvPr>
        </p:nvSpPr>
        <p:spPr/>
        <p:txBody>
          <a:bodyPr/>
          <a:lstStyle/>
          <a:p>
            <a:pPr marL="0" indent="0">
              <a:buNone/>
            </a:pPr>
            <a:r>
              <a:rPr lang="en-US" sz="1800" b="1" i="0" u="none" strike="noStrike" baseline="0" dirty="0">
                <a:solidFill>
                  <a:srgbClr val="000000"/>
                </a:solidFill>
                <a:latin typeface="Arial" panose="020B0604020202020204" pitchFamily="34" charset="0"/>
              </a:rPr>
              <a:t>Medicare Part C </a:t>
            </a:r>
            <a:endParaRPr lang="en-US" sz="1800" b="0" i="0" u="none" strike="noStrike" baseline="0" dirty="0">
              <a:solidFill>
                <a:srgbClr val="000000"/>
              </a:solidFill>
              <a:latin typeface="Arial" panose="020B0604020202020204" pitchFamily="34" charset="0"/>
            </a:endParaRPr>
          </a:p>
          <a:p>
            <a:r>
              <a:rPr lang="en-US" sz="1800" b="0" i="0" u="none" strike="noStrike" baseline="0" dirty="0">
                <a:solidFill>
                  <a:srgbClr val="000000"/>
                </a:solidFill>
                <a:latin typeface="Arial" panose="020B0604020202020204" pitchFamily="34" charset="0"/>
              </a:rPr>
              <a:t>Medicare Part C, or Medicare Advantage (MA), is a health insurance option available to Medicare beneficiaries. Private, Medicare-approved insurance companies run MA programs. These companies arrange for, or directly provide, health care services to the beneficiaries who enroll in an MA plan. </a:t>
            </a:r>
          </a:p>
          <a:p>
            <a:r>
              <a:rPr lang="en-US" sz="1800" b="0" i="0" u="none" strike="noStrike" baseline="0" dirty="0">
                <a:solidFill>
                  <a:srgbClr val="000000"/>
                </a:solidFill>
                <a:latin typeface="Arial" panose="020B0604020202020204" pitchFamily="34" charset="0"/>
              </a:rPr>
              <a:t>MA plans must cover all services Medicare covers except for hospice care. They provide Part A and Part B benefits and may also include prescription drug coverage and other supplemental benefits. </a:t>
            </a:r>
          </a:p>
          <a:p>
            <a:pPr marL="0" indent="0">
              <a:buNone/>
            </a:pPr>
            <a:endParaRPr lang="en-US" sz="1800" b="1" i="0" u="none" strike="noStrike" baseline="0" dirty="0">
              <a:solidFill>
                <a:srgbClr val="000000"/>
              </a:solidFill>
              <a:latin typeface="Arial" panose="020B0604020202020204" pitchFamily="34" charset="0"/>
            </a:endParaRPr>
          </a:p>
          <a:p>
            <a:pPr marL="0" indent="0">
              <a:buNone/>
            </a:pPr>
            <a:r>
              <a:rPr lang="en-US" sz="1800" b="1" i="0" u="none" strike="noStrike" baseline="0" dirty="0">
                <a:solidFill>
                  <a:srgbClr val="000000"/>
                </a:solidFill>
                <a:latin typeface="Arial" panose="020B0604020202020204" pitchFamily="34" charset="0"/>
              </a:rPr>
              <a:t>Medicare Part D</a:t>
            </a:r>
          </a:p>
          <a:p>
            <a:r>
              <a:rPr lang="en-US" sz="1800" b="0" i="0" u="none" strike="noStrike" baseline="0" dirty="0">
                <a:solidFill>
                  <a:srgbClr val="000000"/>
                </a:solidFill>
                <a:latin typeface="Arial" panose="020B0604020202020204" pitchFamily="34" charset="0"/>
              </a:rPr>
              <a:t>Medicare Part D, the Prescription Drug Benefit, provides prescription drug coverage to Medicare beneficiaries enrolled in Part A and/or Part B who enroll in a PDP or an MA-PD plan. Medicare-approved insurance and other companies provide prescription drug coverage to individuals living in a plan’s service area. </a:t>
            </a:r>
            <a:endParaRPr lang="en-US" dirty="0"/>
          </a:p>
        </p:txBody>
      </p:sp>
    </p:spTree>
    <p:extLst>
      <p:ext uri="{BB962C8B-B14F-4D97-AF65-F5344CB8AC3E}">
        <p14:creationId xmlns:p14="http://schemas.microsoft.com/office/powerpoint/2010/main" val="1395945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D3F6A-9835-2DB4-6666-92EEB3D34184}"/>
              </a:ext>
            </a:extLst>
          </p:cNvPr>
          <p:cNvSpPr>
            <a:spLocks noGrp="1"/>
          </p:cNvSpPr>
          <p:nvPr>
            <p:ph type="title"/>
          </p:nvPr>
        </p:nvSpPr>
        <p:spPr/>
        <p:txBody>
          <a:bodyPr/>
          <a:lstStyle/>
          <a:p>
            <a:r>
              <a:rPr lang="en-US" dirty="0"/>
              <a:t>Compliance Training</a:t>
            </a:r>
          </a:p>
        </p:txBody>
      </p:sp>
    </p:spTree>
    <p:extLst>
      <p:ext uri="{BB962C8B-B14F-4D97-AF65-F5344CB8AC3E}">
        <p14:creationId xmlns:p14="http://schemas.microsoft.com/office/powerpoint/2010/main" val="170280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9846E2-BF91-F58F-26C8-856AEA7059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66F4C3-3790-C399-02DA-C6F2C2EE2714}"/>
              </a:ext>
            </a:extLst>
          </p:cNvPr>
          <p:cNvSpPr>
            <a:spLocks noGrp="1"/>
          </p:cNvSpPr>
          <p:nvPr>
            <p:ph type="title"/>
          </p:nvPr>
        </p:nvSpPr>
        <p:spPr>
          <a:xfrm>
            <a:off x="301752" y="667512"/>
            <a:ext cx="11165711" cy="685802"/>
          </a:xfrm>
        </p:spPr>
        <p:txBody>
          <a:bodyPr anchor="t">
            <a:normAutofit/>
          </a:bodyPr>
          <a:lstStyle/>
          <a:p>
            <a:r>
              <a:rPr lang="en-US" dirty="0"/>
              <a:t>An Effective Compliance Program</a:t>
            </a:r>
          </a:p>
        </p:txBody>
      </p:sp>
      <p:sp>
        <p:nvSpPr>
          <p:cNvPr id="3" name="Slide Number Placeholder 2">
            <a:extLst>
              <a:ext uri="{FF2B5EF4-FFF2-40B4-BE49-F238E27FC236}">
                <a16:creationId xmlns:a16="http://schemas.microsoft.com/office/drawing/2014/main" id="{AC61EE96-B6E0-1650-031E-19E48CE719B4}"/>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7</a:t>
            </a:fld>
            <a:endParaRPr lang="en-US"/>
          </a:p>
        </p:txBody>
      </p:sp>
      <p:sp>
        <p:nvSpPr>
          <p:cNvPr id="5" name="Content Placeholder 4">
            <a:extLst>
              <a:ext uri="{FF2B5EF4-FFF2-40B4-BE49-F238E27FC236}">
                <a16:creationId xmlns:a16="http://schemas.microsoft.com/office/drawing/2014/main" id="{7D158D55-1242-288C-DC60-CC48662D01BB}"/>
              </a:ext>
            </a:extLst>
          </p:cNvPr>
          <p:cNvSpPr>
            <a:spLocks noGrp="1"/>
          </p:cNvSpPr>
          <p:nvPr>
            <p:ph sz="quarter" idx="14"/>
          </p:nvPr>
        </p:nvSpPr>
        <p:spPr/>
        <p:txBody>
          <a:bodyPr>
            <a:normAutofit/>
          </a:bodyPr>
          <a:lstStyle/>
          <a:p>
            <a:pPr marL="0" indent="0">
              <a:buNone/>
            </a:pPr>
            <a:r>
              <a:rPr lang="en-US" sz="2400" dirty="0"/>
              <a:t>FDRs are to implement and maintain an effective compliance program for its Medicare Parts C and D contracts with MA plans. An effective compliance program must:</a:t>
            </a:r>
          </a:p>
          <a:p>
            <a:r>
              <a:rPr lang="en-US" sz="1800" dirty="0"/>
              <a:t>Articulate and demonstrate an FDR’s commitment to legal and ethical conduct, </a:t>
            </a:r>
          </a:p>
          <a:p>
            <a:r>
              <a:rPr lang="en-US" sz="1800" dirty="0"/>
              <a:t>Provide guidance on how to handle compliance questions and concerns, and</a:t>
            </a:r>
          </a:p>
          <a:p>
            <a:r>
              <a:rPr lang="en-US" sz="1800" dirty="0"/>
              <a:t>Provide guidance on how to identify and report compliance concerns and violations.</a:t>
            </a:r>
          </a:p>
        </p:txBody>
      </p:sp>
    </p:spTree>
    <p:extLst>
      <p:ext uri="{BB962C8B-B14F-4D97-AF65-F5344CB8AC3E}">
        <p14:creationId xmlns:p14="http://schemas.microsoft.com/office/powerpoint/2010/main" val="2720375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80755F-25A3-A246-36D9-FFE8710103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989C3B-4F6E-78F3-2524-144EEF00526C}"/>
              </a:ext>
            </a:extLst>
          </p:cNvPr>
          <p:cNvSpPr>
            <a:spLocks noGrp="1"/>
          </p:cNvSpPr>
          <p:nvPr>
            <p:ph type="title"/>
          </p:nvPr>
        </p:nvSpPr>
        <p:spPr>
          <a:xfrm>
            <a:off x="301752" y="667512"/>
            <a:ext cx="11165711" cy="685802"/>
          </a:xfrm>
        </p:spPr>
        <p:txBody>
          <a:bodyPr anchor="t">
            <a:normAutofit/>
          </a:bodyPr>
          <a:lstStyle/>
          <a:p>
            <a:r>
              <a:rPr lang="en-US" dirty="0"/>
              <a:t>What Is an Effective Compliance Program?</a:t>
            </a:r>
          </a:p>
        </p:txBody>
      </p:sp>
      <p:sp>
        <p:nvSpPr>
          <p:cNvPr id="3" name="Slide Number Placeholder 2">
            <a:extLst>
              <a:ext uri="{FF2B5EF4-FFF2-40B4-BE49-F238E27FC236}">
                <a16:creationId xmlns:a16="http://schemas.microsoft.com/office/drawing/2014/main" id="{F39389CE-74D4-C80E-4F69-59A6BC8C4411}"/>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8</a:t>
            </a:fld>
            <a:endParaRPr lang="en-US"/>
          </a:p>
        </p:txBody>
      </p:sp>
      <p:sp>
        <p:nvSpPr>
          <p:cNvPr id="5" name="Content Placeholder 4">
            <a:extLst>
              <a:ext uri="{FF2B5EF4-FFF2-40B4-BE49-F238E27FC236}">
                <a16:creationId xmlns:a16="http://schemas.microsoft.com/office/drawing/2014/main" id="{E5064759-07FC-8268-F81B-40AFE1BAAB20}"/>
              </a:ext>
            </a:extLst>
          </p:cNvPr>
          <p:cNvSpPr>
            <a:spLocks noGrp="1"/>
          </p:cNvSpPr>
          <p:nvPr>
            <p:ph sz="quarter" idx="14"/>
          </p:nvPr>
        </p:nvSpPr>
        <p:spPr/>
        <p:txBody>
          <a:bodyPr>
            <a:normAutofit fontScale="92500" lnSpcReduction="20000"/>
          </a:bodyPr>
          <a:lstStyle/>
          <a:p>
            <a:r>
              <a:rPr lang="en-US" dirty="0"/>
              <a:t>An effective compliance program fosters a culture of compliance within an FDR and, at a minimum:</a:t>
            </a:r>
          </a:p>
          <a:p>
            <a:pPr lvl="1"/>
            <a:r>
              <a:rPr lang="en-US" dirty="0"/>
              <a:t>Prevents, detects, and corrects non-compliance,</a:t>
            </a:r>
          </a:p>
          <a:p>
            <a:pPr lvl="1"/>
            <a:r>
              <a:rPr lang="en-US" dirty="0"/>
              <a:t>Is fully implemented and is tailored to an FDR’s unique operations and circumstances,</a:t>
            </a:r>
          </a:p>
          <a:p>
            <a:pPr lvl="1"/>
            <a:r>
              <a:rPr lang="en-US" dirty="0"/>
              <a:t>Has adequate resources,</a:t>
            </a:r>
          </a:p>
          <a:p>
            <a:pPr lvl="1"/>
            <a:r>
              <a:rPr lang="en-US" dirty="0"/>
              <a:t>Promotes the FDR’s Standards of Conduct, and</a:t>
            </a:r>
          </a:p>
          <a:p>
            <a:pPr lvl="1"/>
            <a:r>
              <a:rPr lang="en-US" dirty="0"/>
              <a:t>Establishes clear lines of communication for reporting non-compliance.</a:t>
            </a:r>
          </a:p>
          <a:p>
            <a:r>
              <a:rPr lang="en-US" dirty="0"/>
              <a:t>An effective compliance program is essential to prevent, detect, and correct Medicare non-compliance as well as fraud, waste, and abuse (FWA). It must, at a minimum, include the seven core compliance program requirements.</a:t>
            </a:r>
          </a:p>
        </p:txBody>
      </p:sp>
    </p:spTree>
    <p:extLst>
      <p:ext uri="{BB962C8B-B14F-4D97-AF65-F5344CB8AC3E}">
        <p14:creationId xmlns:p14="http://schemas.microsoft.com/office/powerpoint/2010/main" val="11869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4B4BA4-90D3-971F-6769-340948BD72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D15ECE-DDB8-3725-B3A2-8587F359EDA6}"/>
              </a:ext>
            </a:extLst>
          </p:cNvPr>
          <p:cNvSpPr>
            <a:spLocks noGrp="1"/>
          </p:cNvSpPr>
          <p:nvPr>
            <p:ph type="title"/>
          </p:nvPr>
        </p:nvSpPr>
        <p:spPr>
          <a:xfrm>
            <a:off x="301752" y="667512"/>
            <a:ext cx="11165711" cy="685802"/>
          </a:xfrm>
        </p:spPr>
        <p:txBody>
          <a:bodyPr anchor="t">
            <a:normAutofit/>
          </a:bodyPr>
          <a:lstStyle/>
          <a:p>
            <a:r>
              <a:rPr lang="en-US" dirty="0"/>
              <a:t>Seven Elements of an Effective Compliance Program</a:t>
            </a:r>
          </a:p>
        </p:txBody>
      </p:sp>
      <p:sp>
        <p:nvSpPr>
          <p:cNvPr id="3" name="Slide Number Placeholder 2">
            <a:extLst>
              <a:ext uri="{FF2B5EF4-FFF2-40B4-BE49-F238E27FC236}">
                <a16:creationId xmlns:a16="http://schemas.microsoft.com/office/drawing/2014/main" id="{C4FB23C9-EA65-CA70-5CB5-2F1278E70F85}"/>
              </a:ext>
            </a:extLst>
          </p:cNvPr>
          <p:cNvSpPr>
            <a:spLocks noGrp="1"/>
          </p:cNvSpPr>
          <p:nvPr>
            <p:ph type="sldNum" sz="quarter" idx="12"/>
          </p:nvPr>
        </p:nvSpPr>
        <p:spPr>
          <a:xfrm>
            <a:off x="609601" y="6356351"/>
            <a:ext cx="901700" cy="365125"/>
          </a:xfrm>
        </p:spPr>
        <p:txBody>
          <a:bodyPr anchor="ctr">
            <a:normAutofit/>
          </a:bodyPr>
          <a:lstStyle/>
          <a:p>
            <a:pPr>
              <a:spcAft>
                <a:spcPts val="600"/>
              </a:spcAft>
            </a:pPr>
            <a:fld id="{02076172-6ABB-0A47-A7CE-F99F394C541C}" type="slidenum">
              <a:rPr lang="en-US" smtClean="0"/>
              <a:pPr>
                <a:spcAft>
                  <a:spcPts val="600"/>
                </a:spcAft>
              </a:pPr>
              <a:t>9</a:t>
            </a:fld>
            <a:endParaRPr lang="en-US"/>
          </a:p>
        </p:txBody>
      </p:sp>
      <p:sp>
        <p:nvSpPr>
          <p:cNvPr id="5" name="Content Placeholder 4">
            <a:extLst>
              <a:ext uri="{FF2B5EF4-FFF2-40B4-BE49-F238E27FC236}">
                <a16:creationId xmlns:a16="http://schemas.microsoft.com/office/drawing/2014/main" id="{13A01E09-D151-8ECD-BE02-CAAAC70F607A}"/>
              </a:ext>
            </a:extLst>
          </p:cNvPr>
          <p:cNvSpPr>
            <a:spLocks noGrp="1"/>
          </p:cNvSpPr>
          <p:nvPr>
            <p:ph sz="quarter" idx="14"/>
          </p:nvPr>
        </p:nvSpPr>
        <p:spPr/>
        <p:txBody>
          <a:bodyPr>
            <a:normAutofit/>
          </a:bodyPr>
          <a:lstStyle/>
          <a:p>
            <a:pPr marL="514350" indent="-514350">
              <a:buFont typeface="+mj-lt"/>
              <a:buAutoNum type="arabicPeriod"/>
            </a:pPr>
            <a:r>
              <a:rPr lang="en-US" sz="1900" b="1" dirty="0"/>
              <a:t>Written Policies, Procedures, and Standards/Code of Conduct </a:t>
            </a:r>
            <a:br>
              <a:rPr lang="en-US" sz="1900" dirty="0"/>
            </a:br>
            <a:r>
              <a:rPr lang="en-US" sz="1900" dirty="0"/>
              <a:t>These articulate the FDR’s commitment to comply with all applicable Federal and State standards and describe compliance expectations according to the Standards/Code of Conduct.</a:t>
            </a:r>
          </a:p>
          <a:p>
            <a:pPr marL="514350" indent="-514350">
              <a:buFont typeface="+mj-lt"/>
              <a:buAutoNum type="arabicPeriod"/>
            </a:pPr>
            <a:r>
              <a:rPr lang="en-US" sz="1900" b="1" dirty="0"/>
              <a:t>Compliance Officer, Compliance Committee, and High-Level Oversight </a:t>
            </a:r>
            <a:br>
              <a:rPr lang="en-US" sz="1900" dirty="0"/>
            </a:br>
            <a:r>
              <a:rPr lang="en-US" sz="1900" dirty="0"/>
              <a:t>The FDR must designate a compliance officer and a compliance committee accountable and responsible for the activities and status of the compliance program, including issues identified, investigated, and resolved. The FDR’s senior management and governing body must be engaged and exercise reasonable oversight of the compliance program.</a:t>
            </a:r>
          </a:p>
          <a:p>
            <a:pPr marL="514350" indent="-514350">
              <a:buFont typeface="+mj-lt"/>
              <a:buAutoNum type="arabicPeriod"/>
            </a:pPr>
            <a:r>
              <a:rPr lang="en-US" sz="1900" b="1" dirty="0"/>
              <a:t>Effective Training and Education </a:t>
            </a:r>
            <a:br>
              <a:rPr lang="en-US" sz="1900" dirty="0"/>
            </a:br>
            <a:r>
              <a:rPr lang="en-US" sz="1900" dirty="0"/>
              <a:t>This covers the elements of the compliance plan as well as preventing, detecting, and reporting FWA. Tailor this training and education to the FDR’s different employees, as applicable, and their responsibilities and job functions.</a:t>
            </a:r>
          </a:p>
        </p:txBody>
      </p:sp>
    </p:spTree>
    <p:extLst>
      <p:ext uri="{BB962C8B-B14F-4D97-AF65-F5344CB8AC3E}">
        <p14:creationId xmlns:p14="http://schemas.microsoft.com/office/powerpoint/2010/main" val="247006878"/>
      </p:ext>
    </p:extLst>
  </p:cSld>
  <p:clrMapOvr>
    <a:masterClrMapping/>
  </p:clrMapOvr>
</p:sld>
</file>

<file path=ppt/theme/theme1.xml><?xml version="1.0" encoding="utf-8"?>
<a:theme xmlns:a="http://schemas.openxmlformats.org/drawingml/2006/main" name="Fallon Health PowerPoint template">
  <a:themeElements>
    <a:clrScheme name="Custom 1">
      <a:dk1>
        <a:sysClr val="windowText" lastClr="000000"/>
      </a:dk1>
      <a:lt1>
        <a:srgbClr val="FFFFFF"/>
      </a:lt1>
      <a:dk2>
        <a:srgbClr val="000000"/>
      </a:dk2>
      <a:lt2>
        <a:srgbClr val="EEECE1"/>
      </a:lt2>
      <a:accent1>
        <a:srgbClr val="DD7500"/>
      </a:accent1>
      <a:accent2>
        <a:srgbClr val="EFB22D"/>
      </a:accent2>
      <a:accent3>
        <a:srgbClr val="939905"/>
      </a:accent3>
      <a:accent4>
        <a:srgbClr val="2E9694"/>
      </a:accent4>
      <a:accent5>
        <a:srgbClr val="B2B2B2"/>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2-731-008_SLS22_FHOverviewSlides_16-9Ratio_V1" id="{9CAF1E58-7C2E-42E0-89A2-51F9BB357823}" vid="{E584E31F-ACCB-4B9C-B144-F804206D52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AverageRating xmlns="http://schemas.microsoft.com/sharepoint/v3" xsi:nil="true"/>
    <LikesCount xmlns="http://schemas.microsoft.com/sharepoint/v3" xsi:nil="true"/>
    <Ratings xmlns="http://schemas.microsoft.com/sharepoint/v3" xsi:nil="true"/>
    <LikedBy xmlns="http://schemas.microsoft.com/sharepoint/v3">
      <UserInfo>
        <DisplayName/>
        <AccountId xsi:nil="true"/>
        <AccountType/>
      </UserInfo>
    </LikedBy>
    <RatedBy xmlns="http://schemas.microsoft.com/sharepoint/v3">
      <UserInfo>
        <DisplayName/>
        <AccountId xsi:nil="true"/>
        <AccountType/>
      </UserInfo>
    </RatedBy>
    <_dlc_DocId xmlns="5f0f098c-e34e-4ac1-a871-ac7db01de649">5C7N2DUACTXA-12-267</_dlc_DocId>
    <_dlc_DocIdUrl xmlns="5f0f098c-e34e-4ac1-a871-ac7db01de649">
      <Url>https://fallonhealth.sharepoint.com/sites/Document_Center/_layouts/15/DocIdRedir.aspx?ID=5C7N2DUACTXA-12-267</Url>
      <Description>5C7N2DUACTXA-12-267</Description>
    </_dlc_DocIdUrl>
    <TaxCatchAll xmlns="a461fdc7-b0e7-4ae7-b8b5-f4b00ef1024d">
      <Value>42</Value>
    </TaxCatchAll>
    <abb01437206842608884498735fad0d8 xmlns="a461fdc7-b0e7-4ae7-b8b5-f4b00ef1024d">
      <Terms xmlns="http://schemas.microsoft.com/office/infopath/2007/PartnerControls">
        <TermInfo xmlns="http://schemas.microsoft.com/office/infopath/2007/PartnerControls">
          <TermName xmlns="http://schemas.microsoft.com/office/infopath/2007/PartnerControls">Corporate Relations</TermName>
          <TermId xmlns="http://schemas.microsoft.com/office/infopath/2007/PartnerControls">e29bd192-274d-4744-b4ae-28724934a184</TermId>
        </TermInfo>
      </Terms>
    </abb01437206842608884498735fad0d8>
    <LanguageFormat xmlns="5f0f098c-e34e-4ac1-a871-ac7db01de649" xsi:nil="true"/>
    <RatingCount xmlns="http://schemas.microsoft.com/sharepoint/v3" xsi:nil="true"/>
    <_dlc_DocIdPersistId xmlns="5f0f098c-e34e-4ac1-a871-ac7db01de649" xsi:nil="true"/>
    <TaxCatchAllLabel xmlns="a461fdc7-b0e7-4ae7-b8b5-f4b00ef1024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FCHP Forms and Templates" ma:contentTypeID="0x010100F5F9A163D4BCDD45BF437A69FC82FBFF0100F5BC00CA473EAF40A9FBA2C650E8CEEB" ma:contentTypeVersion="60" ma:contentTypeDescription="FCHP Forms and Templates" ma:contentTypeScope="" ma:versionID="382c79d894d208487403eb018598cfcb">
  <xsd:schema xmlns:xsd="http://www.w3.org/2001/XMLSchema" xmlns:xs="http://www.w3.org/2001/XMLSchema" xmlns:p="http://schemas.microsoft.com/office/2006/metadata/properties" xmlns:ns1="http://schemas.microsoft.com/sharepoint/v3" xmlns:ns2="5f0f098c-e34e-4ac1-a871-ac7db01de649" xmlns:ns3="a461fdc7-b0e7-4ae7-b8b5-f4b00ef1024d" targetNamespace="http://schemas.microsoft.com/office/2006/metadata/properties" ma:root="true" ma:fieldsID="f7b8445e5842809884199617d8627133" ns1:_="" ns2:_="" ns3:_="">
    <xsd:import namespace="http://schemas.microsoft.com/sharepoint/v3"/>
    <xsd:import namespace="5f0f098c-e34e-4ac1-a871-ac7db01de649"/>
    <xsd:import namespace="a461fdc7-b0e7-4ae7-b8b5-f4b00ef1024d"/>
    <xsd:element name="properties">
      <xsd:complexType>
        <xsd:sequence>
          <xsd:element name="documentManagement">
            <xsd:complexType>
              <xsd:all>
                <xsd:element ref="ns1:AverageRating" minOccurs="0"/>
                <xsd:element ref="ns1:RatingCount" minOccurs="0"/>
                <xsd:element ref="ns3:TaxCatchAll" minOccurs="0"/>
                <xsd:element ref="ns1:RatedBy" minOccurs="0"/>
                <xsd:element ref="ns1:Ratings" minOccurs="0"/>
                <xsd:element ref="ns1:LikesCount" minOccurs="0"/>
                <xsd:element ref="ns1:LikedBy" minOccurs="0"/>
                <xsd:element ref="ns2:SharedWithUsers" minOccurs="0"/>
                <xsd:element ref="ns2:LanguageFormat" minOccurs="0"/>
                <xsd:element ref="ns2:_dlc_DocId" minOccurs="0"/>
                <xsd:element ref="ns2:_dlc_DocIdUrl" minOccurs="0"/>
                <xsd:element ref="ns2:_dlc_DocIdPersistId" minOccurs="0"/>
                <xsd:element ref="ns3:abb01437206842608884498735fad0d8" minOccurs="0"/>
                <xsd:element ref="ns3:TaxCatchAllLabel" minOccurs="0"/>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3" nillable="true" ma:displayName="Rating (0-5)" ma:decimals="2" ma:description="Average value of all the ratings that have been submitted" ma:internalName="AverageRating" ma:readOnly="false" ma:percentage="FALSE">
      <xsd:simpleType>
        <xsd:restriction base="dms:Number"/>
      </xsd:simpleType>
    </xsd:element>
    <xsd:element name="RatingCount" ma:index="4" nillable="true" ma:displayName="Number of Ratings" ma:decimals="0" ma:description="Number of ratings submitted" ma:internalName="RatingCount" ma:readOnly="false" ma:percentage="FALSE">
      <xsd:simpleType>
        <xsd:restriction base="dms:Number"/>
      </xsd:simpleType>
    </xsd:element>
    <xsd:element name="RatedBy" ma:index="12" nillable="true" ma:displayName="Rated By" ma:description="Users rated the item." ma:hidden="true" ma:list="UserInfo" ma:internalName="RatedBy" ma:readOnly="fals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atings" ma:index="13" nillable="true" ma:displayName="User ratings" ma:description="User ratings for the item" ma:hidden="true" ma:internalName="Ratings" ma:readOnly="false">
      <xsd:simpleType>
        <xsd:restriction base="dms:Note"/>
      </xsd:simpleType>
    </xsd:element>
    <xsd:element name="LikesCount" ma:index="14" nillable="true" ma:displayName="Number of Likes" ma:internalName="LikesCount" ma:readOnly="false">
      <xsd:simpleType>
        <xsd:restriction base="dms:Unknown"/>
      </xsd:simpleType>
    </xsd:element>
    <xsd:element name="LikedBy" ma:index="15" nillable="true" ma:displayName="Liked By" ma:hidden="true" ma:list="UserInfo" ma:internalName="LikedBy" ma:readOnly="fals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f0f098c-e34e-4ac1-a871-ac7db01de649" elementFormDefault="qualified">
    <xsd:import namespace="http://schemas.microsoft.com/office/2006/documentManagement/types"/>
    <xsd:import namespace="http://schemas.microsoft.com/office/infopath/2007/PartnerControls"/>
    <xsd:element name="SharedWithUsers" ma:index="16" nillable="true" ma:displayName="Shared With" ma:description="" ma:list="UserInfo" ma:SearchPeopleOnly="fals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anguageFormat" ma:index="17" nillable="true" ma:displayName="Language/format" ma:internalName="LanguageFormat" ma:readOnly="false">
      <xsd:simpleType>
        <xsd:restriction base="dms:Text">
          <xsd:maxLength value="255"/>
        </xsd:restriction>
      </xsd:simpleType>
    </xsd:element>
    <xsd:element name="_dlc_DocId" ma:index="18" nillable="true" ma:displayName="Document ID Value" ma:description="The value of the document ID assigned to this item." ma:indexed="true" ma:internalName="_dlc_DocId" ma:readOnly="true">
      <xsd:simpleType>
        <xsd:restriction base="dms:Text"/>
      </xsd:simpleType>
    </xsd:element>
    <xsd:element name="_dlc_DocIdUrl" ma:index="19" nillable="true" ma:displayName="Document ID" ma:description="Permanent link to this document." ma:format="Hyperlink" ma:hidden="true" ma:internalName="_dlc_DocIdUrl"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0" nillable="true" ma:displayName="Persist ID" ma:description="Keep ID on add." ma:hidden="true" ma:internalName="_dlc_DocIdPersistId" ma:readOnly="false">
      <xsd:simpleType>
        <xsd:restriction base="dms:Boolean"/>
      </xsd:simpleType>
    </xsd:element>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ObjectDetectorVersions" ma:index="26" nillable="true" ma:displayName="MediaServiceObjectDetectorVersions" ma:description="" ma:hidden="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61fdc7-b0e7-4ae7-b8b5-f4b00ef1024d"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77eb57a9-78ee-4805-a6db-9fba1738770d}" ma:internalName="TaxCatchAll" ma:readOnly="false" ma:showField="CatchAllData" ma:web="a461fdc7-b0e7-4ae7-b8b5-f4b00ef1024d">
      <xsd:complexType>
        <xsd:complexContent>
          <xsd:extension base="dms:MultiChoiceLookup">
            <xsd:sequence>
              <xsd:element name="Value" type="dms:Lookup" maxOccurs="unbounded" minOccurs="0" nillable="true"/>
            </xsd:sequence>
          </xsd:extension>
        </xsd:complexContent>
      </xsd:complexType>
    </xsd:element>
    <xsd:element name="abb01437206842608884498735fad0d8" ma:index="21" nillable="true" ma:taxonomy="true" ma:internalName="abb01437206842608884498735fad0d8" ma:taxonomyFieldName="FCHP_x0020_Functions" ma:displayName="Fallon Functions" ma:indexed="true" ma:readOnly="false" ma:fieldId="{abb01437-2068-4260-8884-498735fad0d8}" ma:sspId="8a2eb418-197c-4e5a-81a2-24ce8e59396c" ma:termSetId="3a15c615-6b08-48c3-8612-b0d8f7c13ba6" ma:anchorId="00000000-0000-0000-0000-000000000000" ma:open="false" ma:isKeyword="false">
      <xsd:complexType>
        <xsd:sequence>
          <xsd:element ref="pc:Terms" minOccurs="0" maxOccurs="1"/>
        </xsd:sequence>
      </xsd:complexType>
    </xsd:element>
    <xsd:element name="TaxCatchAllLabel" ma:index="22" nillable="true" ma:displayName="Taxonomy Catch All Column1" ma:hidden="true" ma:list="{77eb57a9-78ee-4805-a6db-9fba1738770d}" ma:internalName="TaxCatchAllLabel" ma:readOnly="false" ma:showField="CatchAllDataLabel" ma:web="a461fdc7-b0e7-4ae7-b8b5-f4b00ef1024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customXsn xmlns="http://schemas.microsoft.com/office/2006/metadata/customXsn">
  <xsnLocation/>
  <cached>True</cached>
  <openByDefault>True</openByDefault>
  <xsnScope/>
</customXsn>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704814A-2D92-4A74-A78F-72A1FB1C5A66}">
  <ds:schemaRefs>
    <ds:schemaRef ds:uri="http://purl.org/dc/dcmitype/"/>
    <ds:schemaRef ds:uri="http://purl.org/dc/terms/"/>
    <ds:schemaRef ds:uri="http://schemas.microsoft.com/sharepoint/v3"/>
    <ds:schemaRef ds:uri="http://www.w3.org/XML/1998/namespace"/>
    <ds:schemaRef ds:uri="http://purl.org/dc/elements/1.1/"/>
    <ds:schemaRef ds:uri="a461fdc7-b0e7-4ae7-b8b5-f4b00ef1024d"/>
    <ds:schemaRef ds:uri="http://schemas.microsoft.com/office/2006/documentManagement/types"/>
    <ds:schemaRef ds:uri="http://schemas.microsoft.com/office/infopath/2007/PartnerControls"/>
    <ds:schemaRef ds:uri="http://schemas.openxmlformats.org/package/2006/metadata/core-properties"/>
    <ds:schemaRef ds:uri="5f0f098c-e34e-4ac1-a871-ac7db01de649"/>
    <ds:schemaRef ds:uri="http://schemas.microsoft.com/office/2006/metadata/properties"/>
  </ds:schemaRefs>
</ds:datastoreItem>
</file>

<file path=customXml/itemProps2.xml><?xml version="1.0" encoding="utf-8"?>
<ds:datastoreItem xmlns:ds="http://schemas.openxmlformats.org/officeDocument/2006/customXml" ds:itemID="{EA76E327-18D2-4E80-ABCA-1073AA9243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f0f098c-e34e-4ac1-a871-ac7db01de649"/>
    <ds:schemaRef ds:uri="a461fdc7-b0e7-4ae7-b8b5-f4b00ef102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9F7EEA-9CD0-4209-AB87-9765E3C076F6}">
  <ds:schemaRefs>
    <ds:schemaRef ds:uri="http://schemas.microsoft.com/office/2006/metadata/customXsn"/>
  </ds:schemaRefs>
</ds:datastoreItem>
</file>

<file path=customXml/itemProps4.xml><?xml version="1.0" encoding="utf-8"?>
<ds:datastoreItem xmlns:ds="http://schemas.openxmlformats.org/officeDocument/2006/customXml" ds:itemID="{BA1ACD0C-319E-4563-BF73-4EB4F61C4FAC}">
  <ds:schemaRefs>
    <ds:schemaRef ds:uri="http://schemas.microsoft.com/sharepoint/v3/contenttype/forms"/>
  </ds:schemaRefs>
</ds:datastoreItem>
</file>

<file path=customXml/itemProps5.xml><?xml version="1.0" encoding="utf-8"?>
<ds:datastoreItem xmlns:ds="http://schemas.openxmlformats.org/officeDocument/2006/customXml" ds:itemID="{40744700-4F4A-460A-8737-09DAAD76E2A9}">
  <ds:schemaRefs>
    <ds:schemaRef ds:uri="http://schemas.microsoft.com/sharepoint/events"/>
  </ds:schemaRefs>
</ds:datastoreItem>
</file>

<file path=docMetadata/LabelInfo.xml><?xml version="1.0" encoding="utf-8"?>
<clbl:labelList xmlns:clbl="http://schemas.microsoft.com/office/2020/mipLabelMetadata">
  <clbl:label id="{86dcdeaa-ad53-4109-9de5-1e7caf8116fb}" enabled="0" method="" siteId="{86dcdeaa-ad53-4109-9de5-1e7caf8116fb}" removed="1"/>
</clbl:labelList>
</file>

<file path=docProps/app.xml><?xml version="1.0" encoding="utf-8"?>
<Properties xmlns="http://schemas.openxmlformats.org/officeDocument/2006/extended-properties" xmlns:vt="http://schemas.openxmlformats.org/officeDocument/2006/docPropsVTypes">
  <Template>22-731-008_SLS22_FHOverviewSlides_16-9Ratio_V1</Template>
  <TotalTime>710</TotalTime>
  <Words>2729</Words>
  <Application>Microsoft Office PowerPoint</Application>
  <PresentationFormat>Widescreen</PresentationFormat>
  <Paragraphs>334</Paragraphs>
  <Slides>33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Courier New</vt:lpstr>
      <vt:lpstr>Times New Roman</vt:lpstr>
      <vt:lpstr>WeblySleek UI Semibold</vt:lpstr>
      <vt:lpstr>Wingdings</vt:lpstr>
      <vt:lpstr>Fallon Health PowerPoint template</vt:lpstr>
      <vt:lpstr>PowerPoint Presentation</vt:lpstr>
      <vt:lpstr>Table of Contents</vt:lpstr>
      <vt:lpstr>Acronyms</vt:lpstr>
      <vt:lpstr>Overview and Objective</vt:lpstr>
      <vt:lpstr>Overview and Objective</vt:lpstr>
      <vt:lpstr>Compliance Training</vt:lpstr>
      <vt:lpstr>An Effective Compliance Program</vt:lpstr>
      <vt:lpstr>What Is an Effective Compliance Program?</vt:lpstr>
      <vt:lpstr>Seven Elements of an Effective Compliance Program</vt:lpstr>
      <vt:lpstr>Seven Elements of an Effective Compliance Program</vt:lpstr>
      <vt:lpstr>Ethics: Do the Right Thing!</vt:lpstr>
      <vt:lpstr>How Do You Know What Is Expected of You?</vt:lpstr>
      <vt:lpstr>What Is Non-Compliance?</vt:lpstr>
      <vt:lpstr>Understand and Know the Consequences of Non-Compliance</vt:lpstr>
      <vt:lpstr>Non-Compliance Affects Everybody</vt:lpstr>
      <vt:lpstr>How to Report Potential Non-Compliance</vt:lpstr>
      <vt:lpstr>What Happens After Non-Compliance Is Detected?</vt:lpstr>
      <vt:lpstr>What Are Internal Monitoring and Audits? </vt:lpstr>
      <vt:lpstr>Compliance Is Everyone’s Responsibility!</vt:lpstr>
      <vt:lpstr>Training Summary and Knowledge Check</vt:lpstr>
      <vt:lpstr>Training Summary and Knowledge Check</vt:lpstr>
      <vt:lpstr>Training Summary and Knowledge Check</vt:lpstr>
      <vt:lpstr>Training Summary and Knowledge Check</vt:lpstr>
      <vt:lpstr>Training Summary and Knowledge Check</vt:lpstr>
      <vt:lpstr>Training Summary and Knowledge Check</vt:lpstr>
      <vt:lpstr>Training Summary and Knowledge Check</vt:lpstr>
      <vt:lpstr>Training Summary and Knowledge Check</vt:lpstr>
      <vt:lpstr>Training Summary and Knowledge Check</vt:lpstr>
      <vt:lpstr>Training Summary and Knowledge Check</vt:lpstr>
      <vt:lpstr>Training Summary and Knowledge Check</vt:lpstr>
      <vt:lpstr>Training Summary and Knowledge Check</vt:lpstr>
      <vt:lpstr>Training Summary and Knowledge Check</vt:lpstr>
      <vt:lpstr>Resources</vt:lpstr>
    </vt:vector>
  </TitlesOfParts>
  <Company>Fallon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Fallon Health PPT Template 16.9 ratio</dc:title>
  <dc:creator>Fay, William</dc:creator>
  <cp:lastModifiedBy>Crommett, Katie</cp:lastModifiedBy>
  <cp:revision>22</cp:revision>
  <cp:lastPrinted>2017-02-02T14:52:59Z</cp:lastPrinted>
  <dcterms:created xsi:type="dcterms:W3CDTF">2022-02-02T11:14:40Z</dcterms:created>
  <dcterms:modified xsi:type="dcterms:W3CDTF">2025-06-23T18:41:27Z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f53464df-ba4f-4c23-8a72-ed9c77684a4f</vt:lpwstr>
  </property>
  <property fmtid="{D5CDD505-2E9C-101B-9397-08002B2CF9AE}" pid="3" name="ContentTypeId">
    <vt:lpwstr>0x010100F5F9A163D4BCDD45BF437A69FC82FBFF0100F5BC00CA473EAF40A9FBA2C650E8CEEB</vt:lpwstr>
  </property>
  <property fmtid="{D5CDD505-2E9C-101B-9397-08002B2CF9AE}" pid="4" name="FCHP Functions">
    <vt:lpwstr>42;#Corporate Relations|e29bd192-274d-4744-b4ae-28724934a184</vt:lpwstr>
  </property>
  <property fmtid="{D5CDD505-2E9C-101B-9397-08002B2CF9AE}" pid="5" name="Order">
    <vt:r8>26700</vt:r8>
  </property>
  <property fmtid="{D5CDD505-2E9C-101B-9397-08002B2CF9AE}" pid="6" name="FCHP_x0020_Functions">
    <vt:lpwstr>42;#Corporate Relations|e29bd192-274d-4744-b4ae-28724934a184</vt:lpwstr>
  </property>
</Properties>
</file>